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9" r:id="rId5"/>
    <p:sldId id="359" r:id="rId6"/>
    <p:sldId id="277" r:id="rId7"/>
    <p:sldId id="316" r:id="rId8"/>
    <p:sldId id="278" r:id="rId9"/>
    <p:sldId id="317" r:id="rId10"/>
    <p:sldId id="318" r:id="rId11"/>
    <p:sldId id="319" r:id="rId12"/>
    <p:sldId id="330" r:id="rId13"/>
    <p:sldId id="369" r:id="rId14"/>
    <p:sldId id="320" r:id="rId15"/>
    <p:sldId id="328" r:id="rId16"/>
    <p:sldId id="323" r:id="rId17"/>
    <p:sldId id="329" r:id="rId18"/>
    <p:sldId id="258" r:id="rId19"/>
    <p:sldId id="325" r:id="rId20"/>
    <p:sldId id="326" r:id="rId21"/>
    <p:sldId id="368"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721"/>
    <a:srgbClr val="F6E4D6"/>
    <a:srgbClr val="009681"/>
    <a:srgbClr val="E5003E"/>
    <a:srgbClr val="E6013C"/>
    <a:srgbClr val="C50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86" autoAdjust="0"/>
    <p:restoredTop sz="78767" autoAdjust="0"/>
  </p:normalViewPr>
  <p:slideViewPr>
    <p:cSldViewPr snapToGrid="0" snapToObjects="1">
      <p:cViewPr varScale="1">
        <p:scale>
          <a:sx n="99" d="100"/>
          <a:sy n="99" d="100"/>
        </p:scale>
        <p:origin x="56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261" d="100"/>
          <a:sy n="261" d="100"/>
        </p:scale>
        <p:origin x="854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83B-BC04-BE42-921B-B5E344A05B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3FEF7773-80A3-664F-BEE4-DAC8003C4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185158-C078-E641-8155-AFB2639ED050}" type="datetimeFigureOut">
              <a:rPr lang="x-none" smtClean="0"/>
              <a:t>15.01.2025</a:t>
            </a:fld>
            <a:endParaRPr lang="x-none"/>
          </a:p>
        </p:txBody>
      </p:sp>
      <p:sp>
        <p:nvSpPr>
          <p:cNvPr id="4" name="Footer Placeholder 3">
            <a:extLst>
              <a:ext uri="{FF2B5EF4-FFF2-40B4-BE49-F238E27FC236}">
                <a16:creationId xmlns:a16="http://schemas.microsoft.com/office/drawing/2014/main" id="{DEF25B7E-CC67-3542-9359-BBFC015806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6F3CE62B-BD18-4C4F-9DDC-256BB81D76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367EA2-34E8-E142-9935-2FE61254BCAE}" type="slidenum">
              <a:rPr lang="x-none" smtClean="0"/>
              <a:t>‹nr.›</a:t>
            </a:fld>
            <a:endParaRPr lang="x-none"/>
          </a:p>
        </p:txBody>
      </p:sp>
    </p:spTree>
    <p:extLst>
      <p:ext uri="{BB962C8B-B14F-4D97-AF65-F5344CB8AC3E}">
        <p14:creationId xmlns:p14="http://schemas.microsoft.com/office/powerpoint/2010/main" val="2447895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39A2D-A225-374B-9A6F-0B5839E698D6}" type="datetimeFigureOut">
              <a:rPr lang="x-none" smtClean="0"/>
              <a:t>15.01.2025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A25CA-29E1-1848-BBB1-4945FFC85DAB}" type="slidenum">
              <a:rPr lang="x-none" smtClean="0"/>
              <a:t>‹nr.›</a:t>
            </a:fld>
            <a:endParaRPr lang="x-none"/>
          </a:p>
        </p:txBody>
      </p:sp>
    </p:spTree>
    <p:extLst>
      <p:ext uri="{BB962C8B-B14F-4D97-AF65-F5344CB8AC3E}">
        <p14:creationId xmlns:p14="http://schemas.microsoft.com/office/powerpoint/2010/main" val="399360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ml.snl.no/sakkari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ml.snl.no/G-protein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33A25CA-29E1-1848-BBB1-4945FFC85DAB}" type="slidenum">
              <a:rPr lang="x-none" smtClean="0"/>
              <a:t>1</a:t>
            </a:fld>
            <a:endParaRPr lang="x-none"/>
          </a:p>
        </p:txBody>
      </p:sp>
    </p:spTree>
    <p:extLst>
      <p:ext uri="{BB962C8B-B14F-4D97-AF65-F5344CB8AC3E}">
        <p14:creationId xmlns:p14="http://schemas.microsoft.com/office/powerpoint/2010/main" val="2084442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11</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12</a:t>
            </a:fld>
            <a:endParaRPr lang="x-none"/>
          </a:p>
        </p:txBody>
      </p:sp>
    </p:spTree>
    <p:extLst>
      <p:ext uri="{BB962C8B-B14F-4D97-AF65-F5344CB8AC3E}">
        <p14:creationId xmlns:p14="http://schemas.microsoft.com/office/powerpoint/2010/main" val="1961039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Det </a:t>
            </a:r>
            <a:r>
              <a:rPr lang="en-US" b="0" i="0" u="none" strike="noStrike" dirty="0" err="1">
                <a:solidFill>
                  <a:srgbClr val="000000"/>
                </a:solidFill>
                <a:effectLst/>
                <a:latin typeface="Calibri" panose="020F0502020204030204" pitchFamily="34" charset="0"/>
              </a:rPr>
              <a:t>ble</a:t>
            </a:r>
            <a:r>
              <a:rPr lang="en-US" b="0" i="0" u="none" strike="noStrike" dirty="0">
                <a:solidFill>
                  <a:srgbClr val="000000"/>
                </a:solidFill>
                <a:effectLst/>
                <a:latin typeface="Calibri" panose="020F0502020204030204" pitchFamily="34" charset="0"/>
              </a:rPr>
              <a:t> I 2016 </a:t>
            </a:r>
            <a:r>
              <a:rPr lang="en-US" b="0" i="0" u="none" strike="noStrike" dirty="0" err="1">
                <a:solidFill>
                  <a:srgbClr val="000000"/>
                </a:solidFill>
                <a:effectLst/>
                <a:latin typeface="Calibri" panose="020F0502020204030204" pitchFamily="34" charset="0"/>
              </a:rPr>
              <a:t>oppdaget</a:t>
            </a:r>
            <a:r>
              <a:rPr lang="en-US" b="0" i="0" u="none" strike="noStrike" dirty="0">
                <a:solidFill>
                  <a:srgbClr val="000000"/>
                </a:solidFill>
                <a:effectLst/>
                <a:latin typeface="Calibri" panose="020F0502020204030204" pitchFamily="34" charset="0"/>
              </a:rPr>
              <a:t> at man </a:t>
            </a:r>
            <a:r>
              <a:rPr lang="en-US" b="0" i="0" u="none" strike="noStrike" dirty="0" err="1">
                <a:solidFill>
                  <a:srgbClr val="000000"/>
                </a:solidFill>
                <a:effectLst/>
                <a:latin typeface="Calibri" panose="020F0502020204030204" pitchFamily="34" charset="0"/>
              </a:rPr>
              <a:t>også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isolert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oppfatte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fett</a:t>
            </a:r>
            <a:r>
              <a:rPr lang="en-US" b="0" i="0" u="none" strike="noStrike" dirty="0">
                <a:solidFill>
                  <a:srgbClr val="000000"/>
                </a:solidFill>
                <a:effectLst/>
                <a:latin typeface="Calibri" panose="020F0502020204030204" pitchFamily="34" charset="0"/>
              </a:rPr>
              <a:t> I </a:t>
            </a:r>
            <a:r>
              <a:rPr lang="en-US" b="0" i="0" u="none" strike="noStrike" dirty="0" err="1">
                <a:solidFill>
                  <a:srgbClr val="000000"/>
                </a:solidFill>
                <a:effectLst/>
                <a:latin typeface="Calibri" panose="020F0502020204030204" pitchFamily="34" charset="0"/>
              </a:rPr>
              <a:t>smaksreseptorene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Altså</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fett</a:t>
            </a:r>
            <a:r>
              <a:rPr lang="en-US" b="0" i="0" u="none" strike="noStrike" dirty="0">
                <a:solidFill>
                  <a:srgbClr val="000000"/>
                </a:solidFill>
                <a:effectLst/>
                <a:latin typeface="Calibri" panose="020F0502020204030204" pitchFamily="34" charset="0"/>
              </a:rPr>
              <a:t> den 6. </a:t>
            </a:r>
            <a:r>
              <a:rPr lang="en-US" b="0" i="0" u="none" strike="noStrike" dirty="0" err="1">
                <a:solidFill>
                  <a:srgbClr val="000000"/>
                </a:solidFill>
                <a:effectLst/>
                <a:latin typeface="Calibri" panose="020F0502020204030204" pitchFamily="34" charset="0"/>
              </a:rPr>
              <a:t>grunnsmaken</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13</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b="0" i="0" u="none" strike="noStrike" dirty="0">
                <a:solidFill>
                  <a:srgbClr val="203E51"/>
                </a:solidFill>
                <a:effectLst/>
                <a:latin typeface="Publico text"/>
              </a:rPr>
              <a:t>Det fremgår av mange lærebøker at smaksløkene for søtt overveiende finnes på tungespissen, for salt på tungens sider foran, for surt på tungens sider bak, og for bittert på </a:t>
            </a:r>
            <a:r>
              <a:rPr lang="nb-NO" b="0" i="0" u="none" strike="noStrike" dirty="0" err="1">
                <a:solidFill>
                  <a:srgbClr val="203E51"/>
                </a:solidFill>
                <a:effectLst/>
                <a:latin typeface="Publico text"/>
              </a:rPr>
              <a:t>baktungen</a:t>
            </a:r>
            <a:r>
              <a:rPr lang="nb-NO" b="0" i="0" u="none" strike="noStrike" dirty="0">
                <a:solidFill>
                  <a:srgbClr val="203E51"/>
                </a:solidFill>
                <a:effectLst/>
                <a:latin typeface="Publico text"/>
              </a:rPr>
              <a:t>. Dette er egentlig feil, fordi hver smaksløk inneholder smaksceller for alle fem smakskvalitetene, og hvis man registrerer nerveimpulsene fra enkelte smaksløker ved hjelp av mikroelektroder mens tungen eksponeres for ulike smaksstoffer, finner man at smaksløkene ikke er dediserte til bestemte smaksinntrykk. Selv om smaksløkene i et gitt område av tungen kan være særlig følsomme for én av de fem typene av smaksstoffer, reagerer de som regel også på én eller flere av de andre typene.</a:t>
            </a:r>
            <a:r>
              <a:rPr lang="nb-NO" b="0" i="0" dirty="0">
                <a:solidFill>
                  <a:srgbClr val="203E51"/>
                </a:solidFill>
                <a:effectLst/>
                <a:latin typeface="Publico text"/>
              </a:rPr>
              <a:t>​</a:t>
            </a:r>
            <a:endParaRPr lang="nb-NO" b="0" i="0" dirty="0">
              <a:solidFill>
                <a:srgbClr val="444444"/>
              </a:solidFill>
              <a:effectLst/>
              <a:latin typeface="Calibri" panose="020F0502020204030204" pitchFamily="34" charset="0"/>
            </a:endParaRPr>
          </a:p>
          <a:p>
            <a:pPr algn="l" rtl="0" fontAlgn="base"/>
            <a:r>
              <a:rPr lang="nb-NO" b="0" i="0" dirty="0">
                <a:solidFill>
                  <a:srgbClr val="000000"/>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b="0" i="0" u="none" strike="noStrike" dirty="0">
                <a:solidFill>
                  <a:srgbClr val="203E51"/>
                </a:solidFill>
                <a:effectLst/>
                <a:latin typeface="Publico text"/>
              </a:rPr>
              <a:t>Med unntak av de smakscellene som reagerer på bitter smak, har alle smaksceller kun én type reseptormolekyl som kan reagere på visse kjemiske stoffer og gi én bestemt smakskvalitet. </a:t>
            </a:r>
            <a:r>
              <a:rPr lang="en-US" b="0" i="0" dirty="0">
                <a:solidFill>
                  <a:srgbClr val="203E51"/>
                </a:solidFill>
                <a:effectLst/>
                <a:latin typeface="Publico text"/>
              </a:rPr>
              <a:t>​</a:t>
            </a:r>
            <a:endParaRPr lang="en-US" b="0" i="0" dirty="0">
              <a:solidFill>
                <a:srgbClr val="444444"/>
              </a:solidFill>
              <a:effectLst/>
              <a:latin typeface="Calibri" panose="020F0502020204030204" pitchFamily="34" charset="0"/>
            </a:endParaRPr>
          </a:p>
          <a:p>
            <a:pPr algn="l" rtl="0" fontAlgn="base"/>
            <a:r>
              <a:rPr lang="nb-NO" b="0" i="0" dirty="0">
                <a:solidFill>
                  <a:srgbClr val="203E51"/>
                </a:solidFill>
                <a:effectLst/>
                <a:latin typeface="Publico text"/>
              </a:rPr>
              <a:t>​</a:t>
            </a:r>
            <a:endParaRPr lang="nb-NO" b="0" i="0" dirty="0">
              <a:solidFill>
                <a:srgbClr val="444444"/>
              </a:solidFill>
              <a:effectLst/>
              <a:latin typeface="Calibri" panose="020F0502020204030204" pitchFamily="34" charset="0"/>
            </a:endParaRPr>
          </a:p>
          <a:p>
            <a:pPr algn="l" rtl="0" fontAlgn="base"/>
            <a:r>
              <a:rPr lang="nb-NO" b="0" i="0" u="none" strike="noStrike" dirty="0">
                <a:solidFill>
                  <a:srgbClr val="203E51"/>
                </a:solidFill>
                <a:effectLst/>
                <a:latin typeface="Publico text"/>
              </a:rPr>
              <a:t>De </a:t>
            </a:r>
            <a:r>
              <a:rPr lang="nb-NO" b="0" i="0" u="none" strike="noStrike" dirty="0" err="1">
                <a:solidFill>
                  <a:srgbClr val="203E51"/>
                </a:solidFill>
                <a:effectLst/>
                <a:latin typeface="Publico text"/>
              </a:rPr>
              <a:t>søttsmakende</a:t>
            </a:r>
            <a:r>
              <a:rPr lang="nb-NO" b="0" i="0" u="none" strike="noStrike" dirty="0">
                <a:solidFill>
                  <a:srgbClr val="203E51"/>
                </a:solidFill>
                <a:effectLst/>
                <a:latin typeface="Publico text"/>
              </a:rPr>
              <a:t> stoffene er ikke samlet i en velavgrenset kjemisk gruppe. For eksempel har alminnelig sukker ikke noe til felles med det syntetiske søtstoffet </a:t>
            </a:r>
            <a:r>
              <a:rPr lang="nb-NO" b="0" i="0" u="sng" strike="noStrike" dirty="0">
                <a:solidFill>
                  <a:srgbClr val="0563C1"/>
                </a:solidFill>
                <a:effectLst/>
                <a:latin typeface="Publico text"/>
                <a:hlinkClick r:id="rId3"/>
              </a:rPr>
              <a:t>sakkarin</a:t>
            </a:r>
            <a:r>
              <a:rPr lang="nb-NO" b="0" i="0" u="none" strike="noStrike" dirty="0">
                <a:solidFill>
                  <a:srgbClr val="203E51"/>
                </a:solidFill>
                <a:effectLst/>
                <a:latin typeface="Publico text"/>
              </a:rPr>
              <a:t>, som søter rundt 500 ganger så kraftig som sukker. Tilsvarende gjelder de bitre smaksstoffene. Reseptormolekylene for søtt og bittert er </a:t>
            </a:r>
            <a:r>
              <a:rPr lang="nb-NO" b="0" i="0" u="sng" strike="noStrike" dirty="0">
                <a:solidFill>
                  <a:srgbClr val="0563C1"/>
                </a:solidFill>
                <a:effectLst/>
                <a:latin typeface="Publico text"/>
                <a:hlinkClick r:id="rId4"/>
              </a:rPr>
              <a:t>G-proteinkoblede proteiner</a:t>
            </a:r>
            <a:r>
              <a:rPr lang="nb-NO" b="0" i="0" u="none" strike="noStrike" dirty="0">
                <a:solidFill>
                  <a:srgbClr val="203E51"/>
                </a:solidFill>
                <a:effectLst/>
                <a:latin typeface="Publico text"/>
              </a:rPr>
              <a:t> slik som for </a:t>
            </a:r>
            <a:r>
              <a:rPr lang="nb-NO" b="0" i="0" u="none" strike="noStrike" dirty="0" err="1">
                <a:solidFill>
                  <a:srgbClr val="203E51"/>
                </a:solidFill>
                <a:effectLst/>
                <a:latin typeface="Publico text"/>
              </a:rPr>
              <a:t>umamismaken</a:t>
            </a:r>
            <a:r>
              <a:rPr lang="nb-NO" b="0" i="0" u="none" strike="noStrike" dirty="0">
                <a:solidFill>
                  <a:srgbClr val="203E51"/>
                </a:solidFill>
                <a:effectLst/>
                <a:latin typeface="Publico text"/>
              </a:rPr>
              <a:t>.</a:t>
            </a:r>
            <a:r>
              <a:rPr lang="en-US" b="0" i="0" dirty="0">
                <a:solidFill>
                  <a:srgbClr val="203E51"/>
                </a:solidFill>
                <a:effectLst/>
                <a:latin typeface="Publico text"/>
              </a:rPr>
              <a:t>​</a:t>
            </a:r>
            <a:endParaRPr lang="en-US" b="0" i="0" dirty="0">
              <a:solidFill>
                <a:srgbClr val="444444"/>
              </a:solidFill>
              <a:effectLst/>
              <a:latin typeface="Calibri" panose="020F0502020204030204" pitchFamily="34" charset="0"/>
            </a:endParaRPr>
          </a:p>
          <a:p>
            <a:pPr algn="l" rtl="0" fontAlgn="base"/>
            <a:r>
              <a:rPr lang="nb-NO" b="0" i="0" dirty="0">
                <a:solidFill>
                  <a:srgbClr val="203E51"/>
                </a:solidFill>
                <a:effectLst/>
                <a:latin typeface="Publico text"/>
              </a:rPr>
              <a:t>​</a:t>
            </a:r>
            <a:endParaRPr lang="nb-NO" b="0" i="0" dirty="0">
              <a:solidFill>
                <a:srgbClr val="444444"/>
              </a:solidFill>
              <a:effectLst/>
              <a:latin typeface="Calibri" panose="020F0502020204030204" pitchFamily="34" charset="0"/>
            </a:endParaRPr>
          </a:p>
          <a:p>
            <a:pPr algn="l" rtl="0" fontAlgn="base"/>
            <a:r>
              <a:rPr lang="nb-NO" b="0" i="0" u="none" strike="noStrike" dirty="0">
                <a:solidFill>
                  <a:srgbClr val="203E51"/>
                </a:solidFill>
                <a:effectLst/>
                <a:latin typeface="Publico text"/>
              </a:rPr>
              <a:t>(</a:t>
            </a:r>
            <a:r>
              <a:rPr lang="nb-NO" b="0" i="0" u="none" strike="noStrike" dirty="0" err="1">
                <a:solidFill>
                  <a:srgbClr val="203E51"/>
                </a:solidFill>
                <a:effectLst/>
                <a:latin typeface="Publico text"/>
              </a:rPr>
              <a:t>https</a:t>
            </a:r>
            <a:r>
              <a:rPr lang="nb-NO" b="0" i="0" u="none" strike="noStrike" dirty="0">
                <a:solidFill>
                  <a:srgbClr val="203E51"/>
                </a:solidFill>
                <a:effectLst/>
                <a:latin typeface="Publico text"/>
              </a:rPr>
              <a:t>://</a:t>
            </a:r>
            <a:r>
              <a:rPr lang="nb-NO" b="0" i="0" u="none" strike="noStrike" dirty="0" err="1">
                <a:solidFill>
                  <a:srgbClr val="203E51"/>
                </a:solidFill>
                <a:effectLst/>
                <a:latin typeface="Publico text"/>
              </a:rPr>
              <a:t>sml.snl.no</a:t>
            </a:r>
            <a:r>
              <a:rPr lang="nb-NO" b="0" i="0" u="none" strike="noStrike" dirty="0">
                <a:solidFill>
                  <a:srgbClr val="203E51"/>
                </a:solidFill>
                <a:effectLst/>
                <a:latin typeface="Publico text"/>
              </a:rPr>
              <a:t>/</a:t>
            </a:r>
            <a:r>
              <a:rPr lang="nb-NO" b="0" i="0" u="none" strike="noStrike" dirty="0" err="1">
                <a:solidFill>
                  <a:srgbClr val="203E51"/>
                </a:solidFill>
                <a:effectLst/>
                <a:latin typeface="Publico text"/>
              </a:rPr>
              <a:t>smakssans</a:t>
            </a:r>
            <a:r>
              <a:rPr lang="nb-NO" b="0" i="0" u="none" strike="noStrike" dirty="0">
                <a:solidFill>
                  <a:srgbClr val="203E51"/>
                </a:solidFill>
                <a:effectLst/>
                <a:latin typeface="Publico text"/>
              </a:rPr>
              <a:t>)</a:t>
            </a:r>
            <a:r>
              <a:rPr lang="en-US" b="0" i="0" dirty="0">
                <a:solidFill>
                  <a:srgbClr val="203E51"/>
                </a:solidFill>
                <a:effectLst/>
                <a:latin typeface="Publico text"/>
              </a:rPr>
              <a:t>​</a:t>
            </a:r>
            <a:endParaRPr lang="en-US" b="0" i="0" dirty="0">
              <a:solidFill>
                <a:srgbClr val="444444"/>
              </a:solidFill>
              <a:effectLst/>
              <a:latin typeface="Calibri" panose="020F0502020204030204" pitchFamily="34" charset="0"/>
            </a:endParaRPr>
          </a:p>
          <a:p>
            <a:pPr algn="l" rtl="0" fontAlgn="base"/>
            <a:r>
              <a:rPr lang="nb-NO" b="0" i="0" dirty="0">
                <a:solidFill>
                  <a:srgbClr val="444444"/>
                </a:solidFill>
                <a:effectLst/>
                <a:latin typeface="Calibri" panose="020F0502020204030204" pitchFamily="34" charset="0"/>
              </a:rPr>
              <a:t>​</a:t>
            </a:r>
            <a:br>
              <a:rPr lang="nb-NO" b="0" i="0" dirty="0">
                <a:solidFill>
                  <a:srgbClr val="444444"/>
                </a:solidFill>
                <a:effectLst/>
                <a:latin typeface="Calibri" panose="020F0502020204030204" pitchFamily="34" charset="0"/>
              </a:rPr>
            </a:br>
            <a:r>
              <a:rPr lang="nb-NO" b="0" i="0" dirty="0">
                <a:solidFill>
                  <a:srgbClr val="000000"/>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14</a:t>
            </a:fld>
            <a:endParaRPr lang="x-none"/>
          </a:p>
        </p:txBody>
      </p:sp>
    </p:spTree>
    <p:extLst>
      <p:ext uri="{BB962C8B-B14F-4D97-AF65-F5344CB8AC3E}">
        <p14:creationId xmlns:p14="http://schemas.microsoft.com/office/powerpoint/2010/main" val="130267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Redskaber:</a:t>
            </a:r>
          </a:p>
          <a:p>
            <a:r>
              <a:rPr lang="da-DK" dirty="0" err="1"/>
              <a:t>Evt</a:t>
            </a:r>
            <a:r>
              <a:rPr lang="da-DK" dirty="0"/>
              <a:t> bind / tørklæder til at gøre folk</a:t>
            </a:r>
            <a:r>
              <a:rPr lang="da-DK" baseline="0" dirty="0"/>
              <a:t> blinde</a:t>
            </a:r>
          </a:p>
          <a:p>
            <a:r>
              <a:rPr lang="da-DK" baseline="0" dirty="0"/>
              <a:t>24 </a:t>
            </a:r>
            <a:r>
              <a:rPr lang="da-DK" baseline="0" dirty="0" err="1"/>
              <a:t>rundeller</a:t>
            </a:r>
            <a:r>
              <a:rPr lang="da-DK" baseline="0" dirty="0"/>
              <a:t> / kondibøtter med aromaer</a:t>
            </a:r>
          </a:p>
          <a:p>
            <a:r>
              <a:rPr lang="da-DK" dirty="0"/>
              <a:t>Ingredienser</a:t>
            </a:r>
            <a:r>
              <a:rPr lang="da-DK" baseline="0" dirty="0"/>
              <a:t> til bøtterne</a:t>
            </a:r>
          </a:p>
          <a:p>
            <a:r>
              <a:rPr lang="da-DK" baseline="0" dirty="0"/>
              <a:t>Tape til at sætte på lågene</a:t>
            </a:r>
          </a:p>
          <a:p>
            <a:r>
              <a:rPr lang="da-DK" baseline="0" dirty="0" err="1"/>
              <a:t>Spritus</a:t>
            </a:r>
            <a:r>
              <a:rPr lang="da-DK" baseline="0" dirty="0"/>
              <a:t> til at skrive tal på tapen på låget</a:t>
            </a:r>
          </a:p>
          <a:p>
            <a:r>
              <a:rPr lang="da-DK" baseline="0" dirty="0"/>
              <a:t>Printet opgaveark til at udfylde i. BILAG 2</a:t>
            </a:r>
          </a:p>
          <a:p>
            <a:endParaRPr lang="da-DK" baseline="0" dirty="0"/>
          </a:p>
          <a:p>
            <a:r>
              <a:rPr lang="da-DK" sz="1200" b="1" kern="1200" dirty="0">
                <a:solidFill>
                  <a:schemeClr val="tx1"/>
                </a:solidFill>
                <a:effectLst/>
                <a:latin typeface="+mn-lt"/>
                <a:ea typeface="+mn-ea"/>
                <a:cs typeface="+mn-cs"/>
              </a:rPr>
              <a:t>Sanseopgave</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i="1" kern="1200" dirty="0">
                <a:solidFill>
                  <a:schemeClr val="tx1"/>
                </a:solidFill>
                <a:effectLst/>
                <a:latin typeface="+mn-lt"/>
                <a:ea typeface="+mn-ea"/>
                <a:cs typeface="+mn-cs"/>
              </a:rPr>
              <a:t>Opgaveformulering: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Der er samlet 25-30 forskellige dufte i hver sin plastikkop (med låg samt tydeligt tal på forsiden) på et bord. De studerende deles op i makkerpar og får 20 minutter til at gennemgå de forskellige dufte. Derefter samles der op på holdet over 10 minutter.  </a:t>
            </a:r>
          </a:p>
          <a:p>
            <a:r>
              <a:rPr lang="da-DK" sz="1200" kern="1200" dirty="0">
                <a:solidFill>
                  <a:schemeClr val="tx1"/>
                </a:solidFill>
                <a:effectLst/>
                <a:latin typeface="+mn-lt"/>
                <a:ea typeface="+mn-ea"/>
                <a:cs typeface="+mn-cs"/>
              </a:rPr>
              <a:t> </a:t>
            </a:r>
          </a:p>
          <a:p>
            <a:r>
              <a:rPr lang="da-DK" sz="1200" b="1" u="sng" kern="1200" dirty="0">
                <a:solidFill>
                  <a:schemeClr val="tx1"/>
                </a:solidFill>
                <a:effectLst/>
                <a:latin typeface="+mn-lt"/>
                <a:ea typeface="+mn-ea"/>
                <a:cs typeface="+mn-cs"/>
              </a:rPr>
              <a:t>Dufte: </a:t>
            </a:r>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Dufte: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1) Grøn Peberfrugt </a:t>
            </a:r>
          </a:p>
          <a:p>
            <a:r>
              <a:rPr lang="da-DK" sz="1200" kern="1200" dirty="0">
                <a:solidFill>
                  <a:schemeClr val="tx1"/>
                </a:solidFill>
                <a:effectLst/>
                <a:latin typeface="+mn-lt"/>
                <a:ea typeface="+mn-ea"/>
                <a:cs typeface="+mn-cs"/>
              </a:rPr>
              <a:t>2) Vanilje </a:t>
            </a:r>
          </a:p>
          <a:p>
            <a:r>
              <a:rPr lang="da-DK" sz="1200" kern="1200" dirty="0">
                <a:solidFill>
                  <a:schemeClr val="tx1"/>
                </a:solidFill>
                <a:effectLst/>
                <a:latin typeface="+mn-lt"/>
                <a:ea typeface="+mn-ea"/>
                <a:cs typeface="+mn-cs"/>
              </a:rPr>
              <a:t>3) Citron </a:t>
            </a:r>
          </a:p>
          <a:p>
            <a:r>
              <a:rPr lang="da-DK" sz="1200" kern="1200" dirty="0">
                <a:solidFill>
                  <a:schemeClr val="tx1"/>
                </a:solidFill>
                <a:effectLst/>
                <a:latin typeface="+mn-lt"/>
                <a:ea typeface="+mn-ea"/>
                <a:cs typeface="+mn-cs"/>
              </a:rPr>
              <a:t>4) Rødt Æble </a:t>
            </a:r>
          </a:p>
          <a:p>
            <a:r>
              <a:rPr lang="da-DK" sz="1200" kern="1200" dirty="0">
                <a:solidFill>
                  <a:schemeClr val="tx1"/>
                </a:solidFill>
                <a:effectLst/>
                <a:latin typeface="+mn-lt"/>
                <a:ea typeface="+mn-ea"/>
                <a:cs typeface="+mn-cs"/>
              </a:rPr>
              <a:t>5) Lakridsrod</a:t>
            </a:r>
          </a:p>
          <a:p>
            <a:r>
              <a:rPr lang="da-DK" sz="1200" kern="1200" dirty="0">
                <a:solidFill>
                  <a:schemeClr val="tx1"/>
                </a:solidFill>
                <a:effectLst/>
                <a:latin typeface="+mn-lt"/>
                <a:ea typeface="+mn-ea"/>
                <a:cs typeface="+mn-cs"/>
              </a:rPr>
              <a:t>6) Popcorn</a:t>
            </a:r>
          </a:p>
          <a:p>
            <a:r>
              <a:rPr lang="da-DK" sz="1200" kern="1200" dirty="0">
                <a:solidFill>
                  <a:schemeClr val="tx1"/>
                </a:solidFill>
                <a:effectLst/>
                <a:latin typeface="+mn-lt"/>
                <a:ea typeface="+mn-ea"/>
                <a:cs typeface="+mn-cs"/>
              </a:rPr>
              <a:t>7) Tørrede svampe</a:t>
            </a:r>
          </a:p>
          <a:p>
            <a:r>
              <a:rPr lang="da-DK" sz="1200" kern="1200" dirty="0">
                <a:solidFill>
                  <a:schemeClr val="tx1"/>
                </a:solidFill>
                <a:effectLst/>
                <a:latin typeface="+mn-lt"/>
                <a:ea typeface="+mn-ea"/>
                <a:cs typeface="+mn-cs"/>
              </a:rPr>
              <a:t>8) Sort Peber </a:t>
            </a:r>
          </a:p>
          <a:p>
            <a:r>
              <a:rPr lang="da-DK" sz="1200" kern="1200" dirty="0">
                <a:solidFill>
                  <a:schemeClr val="tx1"/>
                </a:solidFill>
                <a:effectLst/>
                <a:latin typeface="+mn-lt"/>
                <a:ea typeface="+mn-ea"/>
                <a:cs typeface="+mn-cs"/>
              </a:rPr>
              <a:t>9) Ananas </a:t>
            </a:r>
          </a:p>
          <a:p>
            <a:r>
              <a:rPr lang="da-DK" sz="1200" kern="1200" dirty="0">
                <a:solidFill>
                  <a:schemeClr val="tx1"/>
                </a:solidFill>
                <a:effectLst/>
                <a:latin typeface="+mn-lt"/>
                <a:ea typeface="+mn-ea"/>
                <a:cs typeface="+mn-cs"/>
              </a:rPr>
              <a:t>10) Kanel</a:t>
            </a:r>
          </a:p>
          <a:p>
            <a:r>
              <a:rPr lang="da-DK" sz="1200" kern="1200" dirty="0">
                <a:solidFill>
                  <a:schemeClr val="tx1"/>
                </a:solidFill>
                <a:effectLst/>
                <a:latin typeface="+mn-lt"/>
                <a:ea typeface="+mn-ea"/>
                <a:cs typeface="+mn-cs"/>
              </a:rPr>
              <a:t>11) Hyldeblomst(saft) </a:t>
            </a:r>
          </a:p>
          <a:p>
            <a:r>
              <a:rPr lang="da-DK" sz="1200" kern="1200" dirty="0">
                <a:solidFill>
                  <a:schemeClr val="tx1"/>
                </a:solidFill>
                <a:effectLst/>
                <a:latin typeface="+mn-lt"/>
                <a:ea typeface="+mn-ea"/>
                <a:cs typeface="+mn-cs"/>
              </a:rPr>
              <a:t>12) Honning</a:t>
            </a:r>
          </a:p>
          <a:p>
            <a:r>
              <a:rPr lang="da-DK" sz="1200" kern="1200" dirty="0">
                <a:solidFill>
                  <a:schemeClr val="tx1"/>
                </a:solidFill>
                <a:effectLst/>
                <a:latin typeface="+mn-lt"/>
                <a:ea typeface="+mn-ea"/>
                <a:cs typeface="+mn-cs"/>
              </a:rPr>
              <a:t>13) Jordbær </a:t>
            </a:r>
          </a:p>
          <a:p>
            <a:r>
              <a:rPr lang="da-DK" sz="1200" kern="1200" dirty="0">
                <a:solidFill>
                  <a:schemeClr val="tx1"/>
                </a:solidFill>
                <a:effectLst/>
                <a:latin typeface="+mn-lt"/>
                <a:ea typeface="+mn-ea"/>
                <a:cs typeface="+mn-cs"/>
              </a:rPr>
              <a:t>14) Lime </a:t>
            </a:r>
          </a:p>
          <a:p>
            <a:r>
              <a:rPr lang="da-DK" sz="1200" kern="1200" dirty="0">
                <a:solidFill>
                  <a:schemeClr val="tx1"/>
                </a:solidFill>
                <a:effectLst/>
                <a:latin typeface="+mn-lt"/>
                <a:ea typeface="+mn-ea"/>
                <a:cs typeface="+mn-cs"/>
              </a:rPr>
              <a:t>15) Ristet Toast</a:t>
            </a:r>
          </a:p>
          <a:p>
            <a:r>
              <a:rPr lang="da-DK" sz="1200" kern="1200" dirty="0">
                <a:solidFill>
                  <a:schemeClr val="tx1"/>
                </a:solidFill>
                <a:effectLst/>
                <a:latin typeface="+mn-lt"/>
                <a:ea typeface="+mn-ea"/>
                <a:cs typeface="+mn-cs"/>
              </a:rPr>
              <a:t>16) Nelliker</a:t>
            </a:r>
          </a:p>
          <a:p>
            <a:r>
              <a:rPr lang="da-DK" sz="1200" kern="1200" dirty="0">
                <a:solidFill>
                  <a:schemeClr val="tx1"/>
                </a:solidFill>
                <a:effectLst/>
                <a:latin typeface="+mn-lt"/>
                <a:ea typeface="+mn-ea"/>
                <a:cs typeface="+mn-cs"/>
              </a:rPr>
              <a:t>17) Mandarin </a:t>
            </a:r>
          </a:p>
          <a:p>
            <a:r>
              <a:rPr lang="da-DK" sz="1200" kern="1200" dirty="0">
                <a:solidFill>
                  <a:schemeClr val="tx1"/>
                </a:solidFill>
                <a:effectLst/>
                <a:latin typeface="+mn-lt"/>
                <a:ea typeface="+mn-ea"/>
                <a:cs typeface="+mn-cs"/>
              </a:rPr>
              <a:t>18) Mynte </a:t>
            </a:r>
          </a:p>
          <a:p>
            <a:r>
              <a:rPr lang="da-DK" sz="1200" kern="1200" dirty="0">
                <a:solidFill>
                  <a:schemeClr val="tx1"/>
                </a:solidFill>
                <a:effectLst/>
                <a:latin typeface="+mn-lt"/>
                <a:ea typeface="+mn-ea"/>
                <a:cs typeface="+mn-cs"/>
              </a:rPr>
              <a:t>19) Mørk chokolade </a:t>
            </a:r>
          </a:p>
          <a:p>
            <a:r>
              <a:rPr lang="da-DK" sz="1200" kern="1200" dirty="0">
                <a:solidFill>
                  <a:schemeClr val="tx1"/>
                </a:solidFill>
                <a:effectLst/>
                <a:latin typeface="+mn-lt"/>
                <a:ea typeface="+mn-ea"/>
                <a:cs typeface="+mn-cs"/>
              </a:rPr>
              <a:t>20) Gær</a:t>
            </a:r>
          </a:p>
          <a:p>
            <a:r>
              <a:rPr lang="da-DK" sz="1200" kern="1200" dirty="0">
                <a:solidFill>
                  <a:schemeClr val="tx1"/>
                </a:solidFill>
                <a:effectLst/>
                <a:latin typeface="+mn-lt"/>
                <a:ea typeface="+mn-ea"/>
                <a:cs typeface="+mn-cs"/>
              </a:rPr>
              <a:t>21) Grapefrugt</a:t>
            </a:r>
          </a:p>
          <a:p>
            <a:r>
              <a:rPr lang="da-DK" sz="1200" kern="1200" dirty="0">
                <a:solidFill>
                  <a:schemeClr val="tx1"/>
                </a:solidFill>
                <a:effectLst/>
                <a:latin typeface="+mn-lt"/>
                <a:ea typeface="+mn-ea"/>
                <a:cs typeface="+mn-cs"/>
              </a:rPr>
              <a:t>22) Passionsfrugt</a:t>
            </a:r>
          </a:p>
          <a:p>
            <a:r>
              <a:rPr lang="da-DK" sz="1200" kern="1200" dirty="0">
                <a:solidFill>
                  <a:schemeClr val="tx1"/>
                </a:solidFill>
                <a:effectLst/>
                <a:latin typeface="+mn-lt"/>
                <a:ea typeface="+mn-ea"/>
                <a:cs typeface="+mn-cs"/>
              </a:rPr>
              <a:t>23) Kaffe </a:t>
            </a:r>
          </a:p>
          <a:p>
            <a:r>
              <a:rPr lang="da-DK" sz="1200" kern="1200" dirty="0">
                <a:solidFill>
                  <a:schemeClr val="tx1"/>
                </a:solidFill>
                <a:effectLst/>
                <a:latin typeface="+mn-lt"/>
                <a:ea typeface="+mn-ea"/>
                <a:cs typeface="+mn-cs"/>
              </a:rPr>
              <a:t>24) Eddike</a:t>
            </a:r>
          </a:p>
          <a:p>
            <a:endParaRPr lang="da-DK" dirty="0"/>
          </a:p>
          <a:p>
            <a:r>
              <a:rPr lang="da-DK" dirty="0"/>
              <a:t>Materialeliste: Engangskaffekopper</a:t>
            </a:r>
            <a:r>
              <a:rPr lang="da-DK" baseline="0" dirty="0"/>
              <a:t> inkl. låg, mærkater, skærebræt, kniv, </a:t>
            </a:r>
            <a:r>
              <a:rPr lang="da-DK" baseline="0" dirty="0" err="1"/>
              <a:t>ingridienser</a:t>
            </a:r>
            <a:r>
              <a:rPr lang="da-DK" baseline="0" dirty="0"/>
              <a:t>. </a:t>
            </a:r>
            <a:endParaRPr lang="da-DK" dirty="0"/>
          </a:p>
          <a:p>
            <a:endParaRPr lang="da-DK" dirty="0"/>
          </a:p>
          <a:p>
            <a:endParaRPr lang="da-DK"/>
          </a:p>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16</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17</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3</a:t>
            </a:fld>
            <a:endParaRPr lang="x-none"/>
          </a:p>
        </p:txBody>
      </p:sp>
    </p:spTree>
    <p:extLst>
      <p:ext uri="{BB962C8B-B14F-4D97-AF65-F5344CB8AC3E}">
        <p14:creationId xmlns:p14="http://schemas.microsoft.com/office/powerpoint/2010/main" val="394697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4</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5</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err="1"/>
              <a:t>Nære</a:t>
            </a:r>
            <a:r>
              <a:rPr lang="en-US" dirty="0"/>
              <a:t> </a:t>
            </a:r>
            <a:r>
              <a:rPr lang="en-US" dirty="0" err="1"/>
              <a:t>sanser</a:t>
            </a:r>
            <a:r>
              <a:rPr lang="en-US" dirty="0"/>
              <a:t>: </a:t>
            </a:r>
            <a:r>
              <a:rPr lang="da-DK" b="0" i="0" dirty="0">
                <a:solidFill>
                  <a:srgbClr val="8D8D8D"/>
                </a:solidFill>
                <a:effectLst/>
                <a:latin typeface="Nunito Sans" panose="020F0502020204030204" pitchFamily="34" charset="0"/>
              </a:rPr>
              <a:t>den vestibulære sans (</a:t>
            </a:r>
            <a:r>
              <a:rPr lang="da-DK" b="0" i="0" dirty="0" err="1">
                <a:solidFill>
                  <a:srgbClr val="8D8D8D"/>
                </a:solidFill>
                <a:effectLst/>
                <a:latin typeface="Nunito Sans" panose="020F0502020204030204" pitchFamily="34" charset="0"/>
              </a:rPr>
              <a:t>ligevægtsansen</a:t>
            </a:r>
            <a:r>
              <a:rPr lang="da-DK" b="0" i="0" dirty="0">
                <a:solidFill>
                  <a:srgbClr val="8D8D8D"/>
                </a:solidFill>
                <a:effectLst/>
                <a:latin typeface="Nunito Sans" panose="020F0502020204030204" pitchFamily="34" charset="0"/>
              </a:rPr>
              <a:t>), den </a:t>
            </a:r>
            <a:r>
              <a:rPr lang="da-DK" b="0" i="0" dirty="0" err="1">
                <a:solidFill>
                  <a:srgbClr val="8D8D8D"/>
                </a:solidFill>
                <a:effectLst/>
                <a:latin typeface="Nunito Sans" panose="020F0502020204030204" pitchFamily="34" charset="0"/>
              </a:rPr>
              <a:t>proprioceptive</a:t>
            </a:r>
            <a:r>
              <a:rPr lang="da-DK" b="0" i="0" dirty="0">
                <a:solidFill>
                  <a:srgbClr val="8D8D8D"/>
                </a:solidFill>
                <a:effectLst/>
                <a:latin typeface="Nunito Sans" panose="020F0502020204030204" pitchFamily="34" charset="0"/>
              </a:rPr>
              <a:t> sans (</a:t>
            </a:r>
            <a:r>
              <a:rPr lang="da-DK" b="0" i="0" dirty="0" err="1">
                <a:solidFill>
                  <a:srgbClr val="8D8D8D"/>
                </a:solidFill>
                <a:effectLst/>
                <a:latin typeface="Nunito Sans" panose="020F0502020204030204" pitchFamily="34" charset="0"/>
              </a:rPr>
              <a:t>bevægelsesansen</a:t>
            </a:r>
            <a:r>
              <a:rPr lang="da-DK" b="0" i="0" dirty="0">
                <a:solidFill>
                  <a:srgbClr val="8D8D8D"/>
                </a:solidFill>
                <a:effectLst/>
                <a:latin typeface="Nunito Sans" panose="020F0502020204030204" pitchFamily="34" charset="0"/>
              </a:rPr>
              <a:t>), den taktile sans (følesansen) </a:t>
            </a:r>
          </a:p>
          <a:p>
            <a:endParaRPr lang="en-US" dirty="0"/>
          </a:p>
          <a:p>
            <a:pPr algn="l">
              <a:buFont typeface="Arial" panose="020B0604020202020204" pitchFamily="34" charset="0"/>
              <a:buChar char="•"/>
            </a:pPr>
            <a:r>
              <a:rPr lang="en-US" dirty="0" err="1"/>
              <a:t>Fjerne</a:t>
            </a:r>
            <a:r>
              <a:rPr lang="en-US" dirty="0"/>
              <a:t> </a:t>
            </a:r>
            <a:r>
              <a:rPr lang="en-US" dirty="0" err="1"/>
              <a:t>sanser</a:t>
            </a:r>
            <a:r>
              <a:rPr lang="en-US" dirty="0"/>
              <a:t>: </a:t>
            </a:r>
            <a:r>
              <a:rPr lang="da-DK" b="0" i="0" dirty="0">
                <a:solidFill>
                  <a:srgbClr val="8D8D8D"/>
                </a:solidFill>
                <a:effectLst/>
                <a:latin typeface="Nunito Sans" pitchFamily="2" charset="77"/>
              </a:rPr>
              <a:t>den visuelle sans (synssansen), den auditive sans (høresansen), den </a:t>
            </a:r>
            <a:r>
              <a:rPr lang="da-DK" b="0" i="0" dirty="0" err="1">
                <a:solidFill>
                  <a:srgbClr val="8D8D8D"/>
                </a:solidFill>
                <a:effectLst/>
                <a:latin typeface="Nunito Sans" pitchFamily="2" charset="77"/>
              </a:rPr>
              <a:t>olfaktoriske</a:t>
            </a:r>
            <a:r>
              <a:rPr lang="da-DK" b="0" i="0" dirty="0">
                <a:solidFill>
                  <a:srgbClr val="8D8D8D"/>
                </a:solidFill>
                <a:effectLst/>
                <a:latin typeface="Nunito Sans" pitchFamily="2" charset="77"/>
              </a:rPr>
              <a:t> sans (lugtesansen), den </a:t>
            </a:r>
            <a:r>
              <a:rPr lang="da-DK" b="0" i="0" dirty="0" err="1">
                <a:solidFill>
                  <a:srgbClr val="8D8D8D"/>
                </a:solidFill>
                <a:effectLst/>
                <a:latin typeface="Nunito Sans" pitchFamily="2" charset="77"/>
              </a:rPr>
              <a:t>gustatoriske</a:t>
            </a:r>
            <a:r>
              <a:rPr lang="da-DK" b="0" i="0" dirty="0">
                <a:solidFill>
                  <a:srgbClr val="8D8D8D"/>
                </a:solidFill>
                <a:effectLst/>
                <a:latin typeface="Nunito Sans" pitchFamily="2" charset="77"/>
              </a:rPr>
              <a:t> sans (smagssansen)</a:t>
            </a:r>
          </a:p>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6</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7</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8</a:t>
            </a:fld>
            <a:endParaRPr lang="x-none"/>
          </a:p>
        </p:txBody>
      </p:sp>
    </p:spTree>
    <p:extLst>
      <p:ext uri="{BB962C8B-B14F-4D97-AF65-F5344CB8AC3E}">
        <p14:creationId xmlns:p14="http://schemas.microsoft.com/office/powerpoint/2010/main" val="99506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9</a:t>
            </a:fld>
            <a:endParaRPr lang="x-none"/>
          </a:p>
        </p:txBody>
      </p:sp>
    </p:spTree>
    <p:extLst>
      <p:ext uri="{BB962C8B-B14F-4D97-AF65-F5344CB8AC3E}">
        <p14:creationId xmlns:p14="http://schemas.microsoft.com/office/powerpoint/2010/main" val="60975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dirty="0"/>
              <a:t>Lugtesansens skarphed:</a:t>
            </a:r>
          </a:p>
          <a:p>
            <a:pPr marL="0" indent="0">
              <a:buNone/>
            </a:pPr>
            <a:r>
              <a:rPr lang="da-DK" dirty="0"/>
              <a:t>Køn: Mand vs. Kvinde. Studier finder at kvinder</a:t>
            </a:r>
            <a:r>
              <a:rPr lang="da-DK" baseline="0" dirty="0"/>
              <a:t> kan genkende op til 25% flere lugte end mænd. </a:t>
            </a:r>
            <a:r>
              <a:rPr lang="da-DK" dirty="0"/>
              <a:t> </a:t>
            </a:r>
          </a:p>
          <a:p>
            <a:pPr marL="0" indent="0">
              <a:buNone/>
            </a:pPr>
            <a:r>
              <a:rPr lang="da-DK" dirty="0"/>
              <a:t>Alder: Barn – voksen – ældre. Allerede som 40-50 åring er ens lugtesans</a:t>
            </a:r>
            <a:r>
              <a:rPr lang="da-DK" baseline="0" dirty="0"/>
              <a:t> halv styrke. Og igen som 70årig er den nedsat end 4-10 gange. </a:t>
            </a:r>
            <a:endParaRPr lang="da-DK" dirty="0"/>
          </a:p>
          <a:p>
            <a:pPr marL="0" indent="0">
              <a:buNone/>
            </a:pPr>
            <a:r>
              <a:rPr lang="da-DK" dirty="0"/>
              <a:t>Arveanlæg: variation fra menneske til menneske: Det</a:t>
            </a:r>
            <a:r>
              <a:rPr lang="da-DK" baseline="0" dirty="0"/>
              <a:t> er meget forskellige fra menneske til menneske. Hvor mange dufte kender du? Er du god til at være opmærksom på dufte? Duftblindhed? (beskrevet for op mod 100 dufte, citrus, kanel, vanilje, jasmin, moskus, mynte, græs) </a:t>
            </a:r>
            <a:endParaRPr lang="da-DK" dirty="0"/>
          </a:p>
          <a:p>
            <a:pPr marL="0" indent="0">
              <a:buNone/>
            </a:pPr>
            <a:r>
              <a:rPr lang="da-DK" dirty="0"/>
              <a:t>Alkoholpromille: kontrol – hæmning - koncentration</a:t>
            </a:r>
          </a:p>
          <a:p>
            <a:pPr marL="0" marR="0" indent="0" algn="l" defTabSz="457200" rtl="0" eaLnBrk="1" fontAlgn="auto" latinLnBrk="0" hangingPunct="1">
              <a:lnSpc>
                <a:spcPct val="100000"/>
              </a:lnSpc>
              <a:spcBef>
                <a:spcPts val="0"/>
              </a:spcBef>
              <a:spcAft>
                <a:spcPts val="0"/>
              </a:spcAft>
              <a:buClrTx/>
              <a:buSzTx/>
              <a:buFontTx/>
              <a:buNone/>
              <a:tabLst/>
              <a:defRPr/>
            </a:pPr>
            <a:endParaRPr lang="da-DK" dirty="0"/>
          </a:p>
          <a:p>
            <a:r>
              <a:rPr lang="da-DK" dirty="0"/>
              <a:t>Smagssansen er fordøjelsens vagthund.</a:t>
            </a:r>
            <a:r>
              <a:rPr lang="da-DK" baseline="0" dirty="0"/>
              <a:t> Det er der vi opfatter gift, rådne madvarer OG gode </a:t>
            </a:r>
            <a:r>
              <a:rPr lang="da-DK" baseline="0" dirty="0" err="1"/>
              <a:t>nærringsstoffer</a:t>
            </a:r>
            <a:r>
              <a:rPr lang="da-DK"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da-DK" baseline="0" dirty="0"/>
              <a:t>Smag VS aroma: Stor del (omkring 90%) af det vi beskriver som smag er faktisk aroma. En kombination af smag, duft, konsistens og temperatur sansning. </a:t>
            </a:r>
          </a:p>
          <a:p>
            <a:r>
              <a:rPr lang="da-DK" baseline="0" dirty="0"/>
              <a:t>VI SMAGER KUN grundsmagene: surt. Salt, bittert, sødt, umami (fedt)– resten er AROMA (Retronasalt)</a:t>
            </a:r>
          </a:p>
          <a:p>
            <a:endParaRPr lang="da-DK" baseline="0" dirty="0"/>
          </a:p>
          <a:p>
            <a:r>
              <a:rPr lang="da-DK" baseline="0" dirty="0"/>
              <a:t>De fleste smagsløg sidder på tungen. Vi har omkring 5000 (3000-10000) smagsløg. </a:t>
            </a:r>
          </a:p>
          <a:p>
            <a:r>
              <a:rPr lang="da-DK" baseline="0" dirty="0"/>
              <a:t>Smagsløget har en løgformet struktur på 0,05 mm og indeholder hver ca. 50-100 smagsceller – smagspapiller på tungen).</a:t>
            </a:r>
          </a:p>
          <a:p>
            <a:r>
              <a:rPr lang="da-DK" baseline="0" dirty="0"/>
              <a:t>Hver smagscelle er specialiseret til at genkende en specifik grundsmag samt give besked til hjernen om at den smag er til stede. Smagscellerne fungerer i 10 dage og fornyes løbende.</a:t>
            </a:r>
          </a:p>
          <a:p>
            <a:r>
              <a:rPr lang="da-DK" baseline="0" dirty="0"/>
              <a:t>Hvert smagsløg er  kontakt med væsken på tungens overflade via en lille åbning i slimhinden, smagsporen</a:t>
            </a:r>
          </a:p>
          <a:p>
            <a:r>
              <a:rPr lang="da-DK" baseline="0" dirty="0"/>
              <a:t>Smagsløgene reagerer på de kemiske molekyler i maden. </a:t>
            </a:r>
          </a:p>
          <a:p>
            <a:endParaRPr lang="da-DK" baseline="0" dirty="0"/>
          </a:p>
          <a:p>
            <a:r>
              <a:rPr lang="da-DK" baseline="0" dirty="0"/>
              <a:t>Den samlede besked fra smagsløgene foretrækker hjernen hvordan noget smager. </a:t>
            </a:r>
          </a:p>
          <a:p>
            <a:endParaRPr lang="da-DK" baseline="0" dirty="0"/>
          </a:p>
          <a:p>
            <a:pPr marL="0" indent="0">
              <a:buNone/>
            </a:pPr>
            <a:endParaRPr lang="da-DK" dirty="0"/>
          </a:p>
          <a:p>
            <a:pPr marL="0" indent="0">
              <a:buNone/>
            </a:pPr>
            <a:r>
              <a:rPr lang="da-DK" dirty="0"/>
              <a:t>Alder: Barn – voksen – ældre. Antal </a:t>
            </a:r>
            <a:r>
              <a:rPr lang="da-DK" dirty="0" err="1"/>
              <a:t>smagsløb</a:t>
            </a:r>
            <a:r>
              <a:rPr lang="da-DK" dirty="0"/>
              <a:t> mindskes med alderen. Omkring 20-60%. </a:t>
            </a:r>
            <a:r>
              <a:rPr lang="da-DK" baseline="0" dirty="0"/>
              <a:t>= mængde salt på plejehjem.</a:t>
            </a:r>
            <a:endParaRPr lang="da-DK" dirty="0"/>
          </a:p>
          <a:p>
            <a:pPr marL="0" indent="0">
              <a:buNone/>
            </a:pPr>
            <a:r>
              <a:rPr lang="da-DK" dirty="0"/>
              <a:t>Arveanlæg: </a:t>
            </a:r>
            <a:r>
              <a:rPr lang="da-DK" dirty="0" err="1"/>
              <a:t>Supersmagere</a:t>
            </a:r>
            <a:r>
              <a:rPr lang="da-DK" dirty="0"/>
              <a:t>:</a:t>
            </a:r>
            <a:r>
              <a:rPr lang="da-DK" baseline="0" dirty="0"/>
              <a:t> 1/4:= Hver 3. kvinde og hver 7 mand. Har flere tungepapiller og smagsporer end ikke </a:t>
            </a:r>
            <a:r>
              <a:rPr lang="da-DK" baseline="0" dirty="0" err="1"/>
              <a:t>smagere</a:t>
            </a:r>
            <a:r>
              <a:rPr lang="da-DK" baseline="0" dirty="0"/>
              <a:t>. Smagsverden bøjet i neon. </a:t>
            </a:r>
            <a:r>
              <a:rPr lang="da-DK" baseline="0" dirty="0" err="1"/>
              <a:t>Senetiv</a:t>
            </a:r>
            <a:r>
              <a:rPr lang="da-DK" baseline="0" dirty="0"/>
              <a:t> overfor føde/drikkevarer (som de ikke kan lide): Bitre substanser i grønsager så som broccoli, peberrod og radiser. Bitre drikke som sort kaffe, </a:t>
            </a:r>
            <a:r>
              <a:rPr lang="da-DK" baseline="0" dirty="0" err="1"/>
              <a:t>humlet</a:t>
            </a:r>
            <a:r>
              <a:rPr lang="da-DK" baseline="0" dirty="0"/>
              <a:t> </a:t>
            </a:r>
            <a:r>
              <a:rPr lang="da-DK" baseline="0" dirty="0" err="1"/>
              <a:t>pilner</a:t>
            </a:r>
            <a:r>
              <a:rPr lang="da-DK" baseline="0" dirty="0"/>
              <a:t>. Grapefrugtjuice. Sødt smagende stoffer så sukker / sakkarin. Stærkt brændende smag: chili, </a:t>
            </a:r>
            <a:r>
              <a:rPr lang="da-DK" baseline="0" dirty="0" err="1"/>
              <a:t>peper</a:t>
            </a:r>
            <a:r>
              <a:rPr lang="da-DK" baseline="0" dirty="0"/>
              <a:t>, kanel </a:t>
            </a:r>
            <a:r>
              <a:rPr lang="da-DK" baseline="0" dirty="0" err="1"/>
              <a:t>ogs</a:t>
            </a:r>
            <a:r>
              <a:rPr lang="da-DK" baseline="0" dirty="0"/>
              <a:t> </a:t>
            </a:r>
            <a:r>
              <a:rPr lang="da-DK" baseline="0" dirty="0" err="1"/>
              <a:t>tærk</a:t>
            </a:r>
            <a:r>
              <a:rPr lang="da-DK" baseline="0" dirty="0"/>
              <a:t> spiritus. Co2 bobler fra øl / mousserende vin. </a:t>
            </a:r>
          </a:p>
          <a:p>
            <a:pPr marL="0" indent="0">
              <a:buNone/>
            </a:pPr>
            <a:r>
              <a:rPr lang="da-DK" baseline="0" dirty="0"/>
              <a:t>Medium </a:t>
            </a:r>
            <a:r>
              <a:rPr lang="da-DK" baseline="0" dirty="0" err="1"/>
              <a:t>smagere</a:t>
            </a:r>
            <a:r>
              <a:rPr lang="da-DK" baseline="0" dirty="0"/>
              <a:t> ½:</a:t>
            </a:r>
          </a:p>
          <a:p>
            <a:pPr marL="0" indent="0">
              <a:buNone/>
            </a:pPr>
            <a:r>
              <a:rPr lang="da-DK" baseline="0" dirty="0"/>
              <a:t>Ikke </a:t>
            </a:r>
            <a:r>
              <a:rPr lang="da-DK" baseline="0" dirty="0" err="1"/>
              <a:t>smagere</a:t>
            </a:r>
            <a:r>
              <a:rPr lang="da-DK" baseline="0" dirty="0"/>
              <a:t>: ¼: Mere afdæmpet og pastel farvet. </a:t>
            </a:r>
          </a:p>
          <a:p>
            <a:pPr marL="0" indent="0">
              <a:buNone/>
            </a:pPr>
            <a:r>
              <a:rPr lang="da-DK" baseline="0" dirty="0"/>
              <a:t>Dehydrering: </a:t>
            </a:r>
          </a:p>
          <a:p>
            <a:pPr marL="0" indent="0">
              <a:buNone/>
            </a:pPr>
            <a:r>
              <a:rPr lang="da-DK" baseline="0" dirty="0"/>
              <a:t>Medicin / </a:t>
            </a:r>
            <a:r>
              <a:rPr lang="da-DK" baseline="0" dirty="0" err="1"/>
              <a:t>sygdommer</a:t>
            </a:r>
            <a:r>
              <a:rPr lang="da-DK" baseline="0" dirty="0"/>
              <a:t>:</a:t>
            </a:r>
          </a:p>
          <a:p>
            <a:pPr marL="0" indent="0">
              <a:buNone/>
            </a:pPr>
            <a:r>
              <a:rPr lang="da-DK" baseline="0" dirty="0"/>
              <a:t>Dårlige associationer: Fra barndommen – eg Julie ost spisebord. Jeg spiser stadig ikke ost. </a:t>
            </a:r>
          </a:p>
          <a:p>
            <a:pPr marL="0" indent="0">
              <a:buNone/>
            </a:pPr>
            <a:r>
              <a:rPr lang="da-DK" baseline="0" dirty="0"/>
              <a:t>Manglende fokus: Kan trænes ved fokusering = skab et bibliotek – skab et sprog. </a:t>
            </a:r>
            <a:endParaRPr lang="da-DK" dirty="0"/>
          </a:p>
          <a:p>
            <a:pPr marL="0" indent="0">
              <a:buNone/>
            </a:pPr>
            <a:endParaRPr lang="da-DK" dirty="0"/>
          </a:p>
          <a:p>
            <a:pPr marL="0" indent="0">
              <a:buNone/>
            </a:pPr>
            <a:r>
              <a:rPr lang="da-DK" dirty="0"/>
              <a:t>Alkoholpromille: kontrol – hæmning - koncentration</a:t>
            </a:r>
          </a:p>
          <a:p>
            <a:endParaRPr lang="en-US" dirty="0"/>
          </a:p>
        </p:txBody>
      </p:sp>
      <p:sp>
        <p:nvSpPr>
          <p:cNvPr id="4" name="Slide Number Placeholder 3"/>
          <p:cNvSpPr>
            <a:spLocks noGrp="1"/>
          </p:cNvSpPr>
          <p:nvPr>
            <p:ph type="sldNum" sz="quarter" idx="10"/>
          </p:nvPr>
        </p:nvSpPr>
        <p:spPr/>
        <p:txBody>
          <a:bodyPr/>
          <a:lstStyle/>
          <a:p>
            <a:fld id="{E33A25CA-29E1-1848-BBB1-4945FFC85DAB}" type="slidenum">
              <a:rPr lang="x-none" smtClean="0"/>
              <a:t>10</a:t>
            </a:fld>
            <a:endParaRPr lang="x-none"/>
          </a:p>
        </p:txBody>
      </p:sp>
    </p:spTree>
    <p:extLst>
      <p:ext uri="{BB962C8B-B14F-4D97-AF65-F5344CB8AC3E}">
        <p14:creationId xmlns:p14="http://schemas.microsoft.com/office/powerpoint/2010/main" val="4185091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 – Forsi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9769B616-65D0-F246-BA57-1B85CC4BB898}"/>
              </a:ext>
            </a:extLst>
          </p:cNvPr>
          <p:cNvPicPr>
            <a:picLocks noChangeAspect="1"/>
          </p:cNvPicPr>
          <p:nvPr userDrawn="1"/>
        </p:nvPicPr>
        <p:blipFill>
          <a:blip r:embed="rId2"/>
          <a:stretch>
            <a:fillRect/>
          </a:stretch>
        </p:blipFill>
        <p:spPr>
          <a:xfrm>
            <a:off x="5067654" y="1520472"/>
            <a:ext cx="2056689" cy="784422"/>
          </a:xfrm>
          <a:prstGeom prst="rect">
            <a:avLst/>
          </a:prstGeom>
        </p:spPr>
      </p:pic>
      <p:sp>
        <p:nvSpPr>
          <p:cNvPr id="2" name="Title 1">
            <a:extLst>
              <a:ext uri="{FF2B5EF4-FFF2-40B4-BE49-F238E27FC236}">
                <a16:creationId xmlns:a16="http://schemas.microsoft.com/office/drawing/2014/main" id="{FE009DD4-E41E-0341-8D7A-16F380C03157}"/>
              </a:ext>
            </a:extLst>
          </p:cNvPr>
          <p:cNvSpPr>
            <a:spLocks noGrp="1"/>
          </p:cNvSpPr>
          <p:nvPr>
            <p:ph type="ctrTitle"/>
          </p:nvPr>
        </p:nvSpPr>
        <p:spPr>
          <a:xfrm>
            <a:off x="1524000" y="1122363"/>
            <a:ext cx="9144000" cy="2371412"/>
          </a:xfrm>
          <a:prstGeom prst="rect">
            <a:avLst/>
          </a:prstGeom>
        </p:spPr>
        <p:txBody>
          <a:bodyPr anchor="b">
            <a:normAutofit/>
          </a:bodyPr>
          <a:lstStyle>
            <a:lvl1pPr algn="ctr">
              <a:defRPr sz="3000" b="1" i="0">
                <a:latin typeface="Century Gothic" panose="020B0502020202020204" pitchFamily="34" charset="0"/>
              </a:defRPr>
            </a:lvl1pPr>
          </a:lstStyle>
          <a:p>
            <a:r>
              <a:rPr lang="da-DK"/>
              <a:t>Klik for at redigere i masteren</a:t>
            </a:r>
            <a:endParaRPr lang="x-none" dirty="0"/>
          </a:p>
        </p:txBody>
      </p:sp>
      <p:sp>
        <p:nvSpPr>
          <p:cNvPr id="3" name="Subtitle 2">
            <a:extLst>
              <a:ext uri="{FF2B5EF4-FFF2-40B4-BE49-F238E27FC236}">
                <a16:creationId xmlns:a16="http://schemas.microsoft.com/office/drawing/2014/main" id="{7F72393C-8DBE-4B4B-8EBA-68CE1CF4AF4A}"/>
              </a:ext>
            </a:extLst>
          </p:cNvPr>
          <p:cNvSpPr>
            <a:spLocks noGrp="1"/>
          </p:cNvSpPr>
          <p:nvPr>
            <p:ph type="subTitle" idx="1"/>
          </p:nvPr>
        </p:nvSpPr>
        <p:spPr>
          <a:xfrm>
            <a:off x="1524000" y="3775436"/>
            <a:ext cx="9144000" cy="1482364"/>
          </a:xfrm>
          <a:prstGeom prst="rect">
            <a:avLst/>
          </a:prstGeom>
        </p:spPr>
        <p:txBody>
          <a:bodyPr>
            <a:normAutofit/>
          </a:bodyPr>
          <a:lstStyle>
            <a:lvl1pPr marL="0" indent="0" algn="ctr">
              <a:buNone/>
              <a:defRPr sz="18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x-none" dirty="0"/>
          </a:p>
        </p:txBody>
      </p:sp>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lgn="ctr">
              <a:defRPr>
                <a:solidFill>
                  <a:srgbClr val="E6013C"/>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75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75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cxnSp>
        <p:nvCxnSpPr>
          <p:cNvPr id="13" name="Straight Connector 12">
            <a:extLst>
              <a:ext uri="{FF2B5EF4-FFF2-40B4-BE49-F238E27FC236}">
                <a16:creationId xmlns:a16="http://schemas.microsoft.com/office/drawing/2014/main" id="{6DD4193E-18D2-7B47-86B9-12F9BE35ADBC}"/>
              </a:ext>
            </a:extLst>
          </p:cNvPr>
          <p:cNvCxnSpPr>
            <a:cxnSpLocks/>
          </p:cNvCxnSpPr>
          <p:nvPr userDrawn="1"/>
        </p:nvCxnSpPr>
        <p:spPr>
          <a:xfrm flipV="1">
            <a:off x="5122015" y="3629209"/>
            <a:ext cx="2028821" cy="5396"/>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8040943-260E-0D47-B623-9D6C0A9EDCF6}"/>
              </a:ext>
            </a:extLst>
          </p:cNvPr>
          <p:cNvSpPr/>
          <p:nvPr userDrawn="1"/>
        </p:nvSpPr>
        <p:spPr>
          <a:xfrm>
            <a:off x="886358" y="281531"/>
            <a:ext cx="516179" cy="502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61327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 Tekst + 2 Bilder (m/ luf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11" name="Text Placeholder 7">
            <a:extLst>
              <a:ext uri="{FF2B5EF4-FFF2-40B4-BE49-F238E27FC236}">
                <a16:creationId xmlns:a16="http://schemas.microsoft.com/office/drawing/2014/main" id="{F8CFFE55-1739-D544-94F2-B49FA926666E}"/>
              </a:ext>
            </a:extLst>
          </p:cNvPr>
          <p:cNvSpPr>
            <a:spLocks noGrp="1"/>
          </p:cNvSpPr>
          <p:nvPr>
            <p:ph type="body" sz="quarter" idx="16"/>
          </p:nvPr>
        </p:nvSpPr>
        <p:spPr>
          <a:xfrm>
            <a:off x="838200" y="1830649"/>
            <a:ext cx="5207000"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4" name="Picture Placeholder 2">
            <a:extLst>
              <a:ext uri="{FF2B5EF4-FFF2-40B4-BE49-F238E27FC236}">
                <a16:creationId xmlns:a16="http://schemas.microsoft.com/office/drawing/2014/main" id="{F4A07EDF-D15A-4D49-833D-3D05EE99CBD1}"/>
              </a:ext>
            </a:extLst>
          </p:cNvPr>
          <p:cNvSpPr>
            <a:spLocks noGrp="1"/>
          </p:cNvSpPr>
          <p:nvPr>
            <p:ph type="pic" sz="quarter" idx="14" hasCustomPrompt="1"/>
          </p:nvPr>
        </p:nvSpPr>
        <p:spPr>
          <a:xfrm>
            <a:off x="6579556" y="1825626"/>
            <a:ext cx="4774244" cy="2044476"/>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5" name="Picture Placeholder 2">
            <a:extLst>
              <a:ext uri="{FF2B5EF4-FFF2-40B4-BE49-F238E27FC236}">
                <a16:creationId xmlns:a16="http://schemas.microsoft.com/office/drawing/2014/main" id="{76E03A2A-9ECA-F546-96A0-A5365F7D8F29}"/>
              </a:ext>
            </a:extLst>
          </p:cNvPr>
          <p:cNvSpPr>
            <a:spLocks noGrp="1"/>
          </p:cNvSpPr>
          <p:nvPr>
            <p:ph type="pic" sz="quarter" idx="17" hasCustomPrompt="1"/>
          </p:nvPr>
        </p:nvSpPr>
        <p:spPr>
          <a:xfrm>
            <a:off x="6579556" y="4121956"/>
            <a:ext cx="4774244" cy="2055006"/>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6"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7" name="Straight Connector 16">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5807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 Tekst + 4 Bil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13" name="Text Placeholder 7">
            <a:extLst>
              <a:ext uri="{FF2B5EF4-FFF2-40B4-BE49-F238E27FC236}">
                <a16:creationId xmlns:a16="http://schemas.microsoft.com/office/drawing/2014/main" id="{75AEC98B-F714-A94A-9D72-E11009ED7831}"/>
              </a:ext>
            </a:extLst>
          </p:cNvPr>
          <p:cNvSpPr>
            <a:spLocks noGrp="1"/>
          </p:cNvSpPr>
          <p:nvPr>
            <p:ph type="body" sz="quarter" idx="18"/>
          </p:nvPr>
        </p:nvSpPr>
        <p:spPr>
          <a:xfrm>
            <a:off x="838200" y="1830649"/>
            <a:ext cx="5207000"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5" name="Picture Placeholder 2">
            <a:extLst>
              <a:ext uri="{FF2B5EF4-FFF2-40B4-BE49-F238E27FC236}">
                <a16:creationId xmlns:a16="http://schemas.microsoft.com/office/drawing/2014/main" id="{CED1A758-DEE8-8446-8E7F-C5FE9A89A23B}"/>
              </a:ext>
            </a:extLst>
          </p:cNvPr>
          <p:cNvSpPr>
            <a:spLocks noGrp="1"/>
          </p:cNvSpPr>
          <p:nvPr>
            <p:ph type="pic" sz="quarter" idx="14" hasCustomPrompt="1"/>
          </p:nvPr>
        </p:nvSpPr>
        <p:spPr>
          <a:xfrm>
            <a:off x="6593364" y="1825625"/>
            <a:ext cx="2380218" cy="2172125"/>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9" name="Picture Placeholder 2">
            <a:extLst>
              <a:ext uri="{FF2B5EF4-FFF2-40B4-BE49-F238E27FC236}">
                <a16:creationId xmlns:a16="http://schemas.microsoft.com/office/drawing/2014/main" id="{CC5CA89A-8474-D94E-BCAF-9B3738E56400}"/>
              </a:ext>
            </a:extLst>
          </p:cNvPr>
          <p:cNvSpPr>
            <a:spLocks noGrp="1"/>
          </p:cNvSpPr>
          <p:nvPr>
            <p:ph type="pic" sz="quarter" idx="19" hasCustomPrompt="1"/>
          </p:nvPr>
        </p:nvSpPr>
        <p:spPr>
          <a:xfrm>
            <a:off x="8973582" y="1825625"/>
            <a:ext cx="2380218" cy="2172124"/>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21" name="Picture Placeholder 2">
            <a:extLst>
              <a:ext uri="{FF2B5EF4-FFF2-40B4-BE49-F238E27FC236}">
                <a16:creationId xmlns:a16="http://schemas.microsoft.com/office/drawing/2014/main" id="{A79B00FE-6E4F-9644-9851-F64CD3558057}"/>
              </a:ext>
            </a:extLst>
          </p:cNvPr>
          <p:cNvSpPr>
            <a:spLocks noGrp="1"/>
          </p:cNvSpPr>
          <p:nvPr>
            <p:ph type="pic" sz="quarter" idx="20" hasCustomPrompt="1"/>
          </p:nvPr>
        </p:nvSpPr>
        <p:spPr>
          <a:xfrm>
            <a:off x="6593364" y="3997748"/>
            <a:ext cx="2380218" cy="2183315"/>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22" name="Picture Placeholder 2">
            <a:extLst>
              <a:ext uri="{FF2B5EF4-FFF2-40B4-BE49-F238E27FC236}">
                <a16:creationId xmlns:a16="http://schemas.microsoft.com/office/drawing/2014/main" id="{59753820-B12C-944B-977E-0C6CBC9C71BE}"/>
              </a:ext>
            </a:extLst>
          </p:cNvPr>
          <p:cNvSpPr>
            <a:spLocks noGrp="1"/>
          </p:cNvSpPr>
          <p:nvPr>
            <p:ph type="pic" sz="quarter" idx="21" hasCustomPrompt="1"/>
          </p:nvPr>
        </p:nvSpPr>
        <p:spPr>
          <a:xfrm>
            <a:off x="8973582" y="3997749"/>
            <a:ext cx="2380218" cy="2179213"/>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6"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7" name="Straight Connector 16">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0396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 Tekst + 4 Bilder (m/ luf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13" name="Text Placeholder 7">
            <a:extLst>
              <a:ext uri="{FF2B5EF4-FFF2-40B4-BE49-F238E27FC236}">
                <a16:creationId xmlns:a16="http://schemas.microsoft.com/office/drawing/2014/main" id="{75AEC98B-F714-A94A-9D72-E11009ED7831}"/>
              </a:ext>
            </a:extLst>
          </p:cNvPr>
          <p:cNvSpPr>
            <a:spLocks noGrp="1"/>
          </p:cNvSpPr>
          <p:nvPr>
            <p:ph type="body" sz="quarter" idx="18"/>
          </p:nvPr>
        </p:nvSpPr>
        <p:spPr>
          <a:xfrm>
            <a:off x="838200" y="1830649"/>
            <a:ext cx="5207000"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5" name="Picture Placeholder 2">
            <a:extLst>
              <a:ext uri="{FF2B5EF4-FFF2-40B4-BE49-F238E27FC236}">
                <a16:creationId xmlns:a16="http://schemas.microsoft.com/office/drawing/2014/main" id="{CED1A758-DEE8-8446-8E7F-C5FE9A89A23B}"/>
              </a:ext>
            </a:extLst>
          </p:cNvPr>
          <p:cNvSpPr>
            <a:spLocks noGrp="1"/>
          </p:cNvSpPr>
          <p:nvPr>
            <p:ph type="pic" sz="quarter" idx="14" hasCustomPrompt="1"/>
          </p:nvPr>
        </p:nvSpPr>
        <p:spPr>
          <a:xfrm>
            <a:off x="6638440" y="1825626"/>
            <a:ext cx="2247982" cy="2051450"/>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9" name="Picture Placeholder 2">
            <a:extLst>
              <a:ext uri="{FF2B5EF4-FFF2-40B4-BE49-F238E27FC236}">
                <a16:creationId xmlns:a16="http://schemas.microsoft.com/office/drawing/2014/main" id="{CC5CA89A-8474-D94E-BCAF-9B3738E56400}"/>
              </a:ext>
            </a:extLst>
          </p:cNvPr>
          <p:cNvSpPr>
            <a:spLocks noGrp="1"/>
          </p:cNvSpPr>
          <p:nvPr>
            <p:ph type="pic" sz="quarter" idx="19" hasCustomPrompt="1"/>
          </p:nvPr>
        </p:nvSpPr>
        <p:spPr>
          <a:xfrm>
            <a:off x="9105817" y="1825625"/>
            <a:ext cx="2247983" cy="2051450"/>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21" name="Picture Placeholder 2">
            <a:extLst>
              <a:ext uri="{FF2B5EF4-FFF2-40B4-BE49-F238E27FC236}">
                <a16:creationId xmlns:a16="http://schemas.microsoft.com/office/drawing/2014/main" id="{A79B00FE-6E4F-9644-9851-F64CD3558057}"/>
              </a:ext>
            </a:extLst>
          </p:cNvPr>
          <p:cNvSpPr>
            <a:spLocks noGrp="1"/>
          </p:cNvSpPr>
          <p:nvPr>
            <p:ph type="pic" sz="quarter" idx="20" hasCustomPrompt="1"/>
          </p:nvPr>
        </p:nvSpPr>
        <p:spPr>
          <a:xfrm>
            <a:off x="6638439" y="4119046"/>
            <a:ext cx="2247981" cy="2062017"/>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22" name="Picture Placeholder 2">
            <a:extLst>
              <a:ext uri="{FF2B5EF4-FFF2-40B4-BE49-F238E27FC236}">
                <a16:creationId xmlns:a16="http://schemas.microsoft.com/office/drawing/2014/main" id="{59753820-B12C-944B-977E-0C6CBC9C71BE}"/>
              </a:ext>
            </a:extLst>
          </p:cNvPr>
          <p:cNvSpPr>
            <a:spLocks noGrp="1"/>
          </p:cNvSpPr>
          <p:nvPr>
            <p:ph type="pic" sz="quarter" idx="21" hasCustomPrompt="1"/>
          </p:nvPr>
        </p:nvSpPr>
        <p:spPr>
          <a:xfrm>
            <a:off x="9105816" y="4118817"/>
            <a:ext cx="2247983" cy="2058145"/>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6"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7" name="Straight Connector 16">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922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 Teks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8" name="Text Placeholder 7">
            <a:extLst>
              <a:ext uri="{FF2B5EF4-FFF2-40B4-BE49-F238E27FC236}">
                <a16:creationId xmlns:a16="http://schemas.microsoft.com/office/drawing/2014/main" id="{35406739-20A2-3F4F-AC0B-D6ED6DF10071}"/>
              </a:ext>
            </a:extLst>
          </p:cNvPr>
          <p:cNvSpPr>
            <a:spLocks noGrp="1"/>
          </p:cNvSpPr>
          <p:nvPr>
            <p:ph type="body" sz="quarter" idx="15"/>
          </p:nvPr>
        </p:nvSpPr>
        <p:spPr>
          <a:xfrm>
            <a:off x="838199" y="1830649"/>
            <a:ext cx="10515599"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1"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2" name="Straight Connector 11">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7334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 Tekst + Teks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743F4E-7F24-1543-A21B-882D50DE80A7}"/>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6" name="Footer Placeholder 5">
            <a:extLst>
              <a:ext uri="{FF2B5EF4-FFF2-40B4-BE49-F238E27FC236}">
                <a16:creationId xmlns:a16="http://schemas.microsoft.com/office/drawing/2014/main" id="{471A7573-46DA-4045-B2FD-9A674C21D6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6E10C26-3CD2-464E-BD13-C03060AEA1EF}"/>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9" name="Text Placeholder 7">
            <a:extLst>
              <a:ext uri="{FF2B5EF4-FFF2-40B4-BE49-F238E27FC236}">
                <a16:creationId xmlns:a16="http://schemas.microsoft.com/office/drawing/2014/main" id="{EE609039-552D-C247-A255-6A5E34C7A560}"/>
              </a:ext>
            </a:extLst>
          </p:cNvPr>
          <p:cNvSpPr>
            <a:spLocks noGrp="1"/>
          </p:cNvSpPr>
          <p:nvPr>
            <p:ph type="body" sz="quarter" idx="15"/>
          </p:nvPr>
        </p:nvSpPr>
        <p:spPr>
          <a:xfrm>
            <a:off x="838200" y="1830649"/>
            <a:ext cx="5132053"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0" name="Text Placeholder 7">
            <a:extLst>
              <a:ext uri="{FF2B5EF4-FFF2-40B4-BE49-F238E27FC236}">
                <a16:creationId xmlns:a16="http://schemas.microsoft.com/office/drawing/2014/main" id="{79192915-280D-BF4C-9D43-BDE1BF702ABE}"/>
              </a:ext>
            </a:extLst>
          </p:cNvPr>
          <p:cNvSpPr>
            <a:spLocks noGrp="1"/>
          </p:cNvSpPr>
          <p:nvPr>
            <p:ph type="body" sz="quarter" idx="16"/>
          </p:nvPr>
        </p:nvSpPr>
        <p:spPr>
          <a:xfrm>
            <a:off x="6221746" y="1830649"/>
            <a:ext cx="5132054"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3"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4" name="Straight Connector 13">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391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 Tekst un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9" name="Text Placeholder 7">
            <a:extLst>
              <a:ext uri="{FF2B5EF4-FFF2-40B4-BE49-F238E27FC236}">
                <a16:creationId xmlns:a16="http://schemas.microsoft.com/office/drawing/2014/main" id="{F74B1C78-0145-B546-929F-54D8AE9038B7}"/>
              </a:ext>
            </a:extLst>
          </p:cNvPr>
          <p:cNvSpPr>
            <a:spLocks noGrp="1"/>
          </p:cNvSpPr>
          <p:nvPr>
            <p:ph type="body" sz="quarter" idx="15"/>
          </p:nvPr>
        </p:nvSpPr>
        <p:spPr>
          <a:xfrm>
            <a:off x="838199" y="4678612"/>
            <a:ext cx="10529621" cy="1498350"/>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0" name="Picture Placeholder 2">
            <a:extLst>
              <a:ext uri="{FF2B5EF4-FFF2-40B4-BE49-F238E27FC236}">
                <a16:creationId xmlns:a16="http://schemas.microsoft.com/office/drawing/2014/main" id="{8522F740-A75B-FB4E-8F33-3C4DAE40B0A8}"/>
              </a:ext>
            </a:extLst>
          </p:cNvPr>
          <p:cNvSpPr>
            <a:spLocks noGrp="1"/>
          </p:cNvSpPr>
          <p:nvPr>
            <p:ph type="pic" sz="quarter" idx="14" hasCustomPrompt="1"/>
          </p:nvPr>
        </p:nvSpPr>
        <p:spPr>
          <a:xfrm>
            <a:off x="838198" y="1054101"/>
            <a:ext cx="10515602" cy="3442754"/>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Tree>
    <p:extLst>
      <p:ext uri="{BB962C8B-B14F-4D97-AF65-F5344CB8AC3E}">
        <p14:creationId xmlns:p14="http://schemas.microsoft.com/office/powerpoint/2010/main" val="397819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 - Med titt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7" name="Picture Placeholder 2">
            <a:extLst>
              <a:ext uri="{FF2B5EF4-FFF2-40B4-BE49-F238E27FC236}">
                <a16:creationId xmlns:a16="http://schemas.microsoft.com/office/drawing/2014/main" id="{E46E90F6-8152-C74C-9FA9-F48FF6B9E854}"/>
              </a:ext>
            </a:extLst>
          </p:cNvPr>
          <p:cNvSpPr>
            <a:spLocks noGrp="1"/>
          </p:cNvSpPr>
          <p:nvPr>
            <p:ph type="pic" sz="quarter" idx="14" hasCustomPrompt="1"/>
          </p:nvPr>
        </p:nvSpPr>
        <p:spPr>
          <a:xfrm>
            <a:off x="838201" y="1791896"/>
            <a:ext cx="10529622" cy="4385065"/>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8" name="Title 12">
            <a:extLst>
              <a:ext uri="{FF2B5EF4-FFF2-40B4-BE49-F238E27FC236}">
                <a16:creationId xmlns:a16="http://schemas.microsoft.com/office/drawing/2014/main" id="{802EBAA3-2782-CC41-80B4-8FDC2EFD24E1}"/>
              </a:ext>
            </a:extLst>
          </p:cNvPr>
          <p:cNvSpPr>
            <a:spLocks noGrp="1"/>
          </p:cNvSpPr>
          <p:nvPr>
            <p:ph type="title"/>
          </p:nvPr>
        </p:nvSpPr>
        <p:spPr>
          <a:xfrm>
            <a:off x="838200" y="1054100"/>
            <a:ext cx="10515600" cy="636588"/>
          </a:xfrm>
        </p:spPr>
        <p:txBody>
          <a:bodyPr/>
          <a:lstStyle/>
          <a:p>
            <a:r>
              <a:rPr lang="da-DK"/>
              <a:t>Klik for at redigere i masteren</a:t>
            </a:r>
            <a:endParaRPr lang="x-none"/>
          </a:p>
        </p:txBody>
      </p:sp>
    </p:spTree>
    <p:extLst>
      <p:ext uri="{BB962C8B-B14F-4D97-AF65-F5344CB8AC3E}">
        <p14:creationId xmlns:p14="http://schemas.microsoft.com/office/powerpoint/2010/main" val="1935211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e – Uten titt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7" name="Picture Placeholder 2">
            <a:extLst>
              <a:ext uri="{FF2B5EF4-FFF2-40B4-BE49-F238E27FC236}">
                <a16:creationId xmlns:a16="http://schemas.microsoft.com/office/drawing/2014/main" id="{E46E90F6-8152-C74C-9FA9-F48FF6B9E854}"/>
              </a:ext>
            </a:extLst>
          </p:cNvPr>
          <p:cNvSpPr>
            <a:spLocks noGrp="1"/>
          </p:cNvSpPr>
          <p:nvPr>
            <p:ph type="pic" sz="quarter" idx="14" hasCustomPrompt="1"/>
          </p:nvPr>
        </p:nvSpPr>
        <p:spPr>
          <a:xfrm>
            <a:off x="838201" y="1054100"/>
            <a:ext cx="10529622" cy="5122861"/>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Tree>
    <p:extLst>
      <p:ext uri="{BB962C8B-B14F-4D97-AF65-F5344CB8AC3E}">
        <p14:creationId xmlns:p14="http://schemas.microsoft.com/office/powerpoint/2010/main" val="3312328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 Utfallen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46E90F6-8152-C74C-9FA9-F48FF6B9E854}"/>
              </a:ext>
            </a:extLst>
          </p:cNvPr>
          <p:cNvSpPr>
            <a:spLocks noGrp="1"/>
          </p:cNvSpPr>
          <p:nvPr>
            <p:ph type="pic" sz="quarter" idx="14" hasCustomPrompt="1"/>
          </p:nvPr>
        </p:nvSpPr>
        <p:spPr>
          <a:xfrm>
            <a:off x="0" y="0"/>
            <a:ext cx="12191999" cy="6858000"/>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Tree>
    <p:extLst>
      <p:ext uri="{BB962C8B-B14F-4D97-AF65-F5344CB8AC3E}">
        <p14:creationId xmlns:p14="http://schemas.microsoft.com/office/powerpoint/2010/main" val="382202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 Med titt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8" name="Title 12">
            <a:extLst>
              <a:ext uri="{FF2B5EF4-FFF2-40B4-BE49-F238E27FC236}">
                <a16:creationId xmlns:a16="http://schemas.microsoft.com/office/drawing/2014/main" id="{802EBAA3-2782-CC41-80B4-8FDC2EFD24E1}"/>
              </a:ext>
            </a:extLst>
          </p:cNvPr>
          <p:cNvSpPr>
            <a:spLocks noGrp="1"/>
          </p:cNvSpPr>
          <p:nvPr>
            <p:ph type="title"/>
          </p:nvPr>
        </p:nvSpPr>
        <p:spPr>
          <a:xfrm>
            <a:off x="838200" y="1054100"/>
            <a:ext cx="10515600" cy="636588"/>
          </a:xfrm>
        </p:spPr>
        <p:txBody>
          <a:bodyPr/>
          <a:lstStyle/>
          <a:p>
            <a:r>
              <a:rPr lang="da-DK"/>
              <a:t>Klik for at redigere i masteren</a:t>
            </a:r>
            <a:endParaRPr lang="x-none"/>
          </a:p>
        </p:txBody>
      </p:sp>
      <p:sp>
        <p:nvSpPr>
          <p:cNvPr id="9" name="Media Placeholder 2">
            <a:extLst>
              <a:ext uri="{FF2B5EF4-FFF2-40B4-BE49-F238E27FC236}">
                <a16:creationId xmlns:a16="http://schemas.microsoft.com/office/drawing/2014/main" id="{39B5133A-A8C1-C24D-A03B-331445284901}"/>
              </a:ext>
            </a:extLst>
          </p:cNvPr>
          <p:cNvSpPr>
            <a:spLocks noGrp="1"/>
          </p:cNvSpPr>
          <p:nvPr>
            <p:ph type="media" sz="quarter" idx="15" hasCustomPrompt="1"/>
          </p:nvPr>
        </p:nvSpPr>
        <p:spPr>
          <a:xfrm>
            <a:off x="838200" y="1791896"/>
            <a:ext cx="10515600" cy="4385067"/>
          </a:xfrm>
        </p:spPr>
        <p:txBody>
          <a:bodyPr lIns="0" tIns="0" rIns="0" bIns="503998" anchor="ctr" anchorCtr="0">
            <a:normAutofit/>
          </a:bodyPr>
          <a:lstStyle>
            <a:lvl1pPr marL="0" indent="0" algn="ctr">
              <a:buNone/>
              <a:defRPr sz="800">
                <a:solidFill>
                  <a:schemeClr val="bg2">
                    <a:lumMod val="50000"/>
                  </a:schemeClr>
                </a:solidFill>
              </a:defRPr>
            </a:lvl1pPr>
          </a:lstStyle>
          <a:p>
            <a:r>
              <a:rPr lang="x-none" dirty="0"/>
              <a:t>Trykk på ikonet for å legge til video</a:t>
            </a:r>
          </a:p>
        </p:txBody>
      </p:sp>
    </p:spTree>
    <p:extLst>
      <p:ext uri="{BB962C8B-B14F-4D97-AF65-F5344CB8AC3E}">
        <p14:creationId xmlns:p14="http://schemas.microsoft.com/office/powerpoint/2010/main" val="87083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 – Mellom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9DD4-E41E-0341-8D7A-16F380C03157}"/>
              </a:ext>
            </a:extLst>
          </p:cNvPr>
          <p:cNvSpPr>
            <a:spLocks noGrp="1"/>
          </p:cNvSpPr>
          <p:nvPr>
            <p:ph type="ctrTitle"/>
          </p:nvPr>
        </p:nvSpPr>
        <p:spPr>
          <a:xfrm>
            <a:off x="1524000" y="1127471"/>
            <a:ext cx="9144000" cy="2371412"/>
          </a:xfrm>
          <a:prstGeom prst="rect">
            <a:avLst/>
          </a:prstGeom>
        </p:spPr>
        <p:txBody>
          <a:bodyPr anchor="b">
            <a:normAutofit/>
          </a:bodyPr>
          <a:lstStyle>
            <a:lvl1pPr algn="ctr">
              <a:defRPr sz="3000" b="1" i="0">
                <a:latin typeface="Century Gothic" panose="020B0502020202020204" pitchFamily="34" charset="0"/>
              </a:defRPr>
            </a:lvl1pPr>
          </a:lstStyle>
          <a:p>
            <a:r>
              <a:rPr lang="da-DK"/>
              <a:t>Klik for at redigere i masteren</a:t>
            </a:r>
            <a:endParaRPr lang="x-none" dirty="0"/>
          </a:p>
        </p:txBody>
      </p:sp>
      <p:sp>
        <p:nvSpPr>
          <p:cNvPr id="3" name="Subtitle 2">
            <a:extLst>
              <a:ext uri="{FF2B5EF4-FFF2-40B4-BE49-F238E27FC236}">
                <a16:creationId xmlns:a16="http://schemas.microsoft.com/office/drawing/2014/main" id="{7F72393C-8DBE-4B4B-8EBA-68CE1CF4AF4A}"/>
              </a:ext>
            </a:extLst>
          </p:cNvPr>
          <p:cNvSpPr>
            <a:spLocks noGrp="1"/>
          </p:cNvSpPr>
          <p:nvPr>
            <p:ph type="subTitle" idx="1"/>
          </p:nvPr>
        </p:nvSpPr>
        <p:spPr>
          <a:xfrm>
            <a:off x="1524000" y="3775436"/>
            <a:ext cx="9144000" cy="1482364"/>
          </a:xfrm>
          <a:prstGeom prst="rect">
            <a:avLst/>
          </a:prstGeom>
        </p:spPr>
        <p:txBody>
          <a:bodyPr>
            <a:normAutofit/>
          </a:bodyPr>
          <a:lstStyle>
            <a:lvl1pPr marL="0" indent="0" algn="ctr">
              <a:buNone/>
              <a:defRPr sz="1800" b="0"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x-none" dirty="0"/>
          </a:p>
        </p:txBody>
      </p:sp>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defRPr>
                <a:solidFill>
                  <a:srgbClr val="E6013C"/>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p>
            <a:fld id="{284CDEC0-9A42-EF46-ACAF-11037DDA6A4D}" type="slidenum">
              <a:rPr lang="x-none" smtClean="0"/>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cxnSp>
        <p:nvCxnSpPr>
          <p:cNvPr id="13" name="Straight Connector 12">
            <a:extLst>
              <a:ext uri="{FF2B5EF4-FFF2-40B4-BE49-F238E27FC236}">
                <a16:creationId xmlns:a16="http://schemas.microsoft.com/office/drawing/2014/main" id="{6DD4193E-18D2-7B47-86B9-12F9BE35ADBC}"/>
              </a:ext>
            </a:extLst>
          </p:cNvPr>
          <p:cNvCxnSpPr>
            <a:cxnSpLocks/>
          </p:cNvCxnSpPr>
          <p:nvPr userDrawn="1"/>
        </p:nvCxnSpPr>
        <p:spPr>
          <a:xfrm flipV="1">
            <a:off x="5122015" y="3629209"/>
            <a:ext cx="2028821" cy="5396"/>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968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 Uten titt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3" name="Media Placeholder 2">
            <a:extLst>
              <a:ext uri="{FF2B5EF4-FFF2-40B4-BE49-F238E27FC236}">
                <a16:creationId xmlns:a16="http://schemas.microsoft.com/office/drawing/2014/main" id="{8E67B915-0FE1-2744-AFF0-351F62DE047C}"/>
              </a:ext>
            </a:extLst>
          </p:cNvPr>
          <p:cNvSpPr>
            <a:spLocks noGrp="1"/>
          </p:cNvSpPr>
          <p:nvPr>
            <p:ph type="media" sz="quarter" idx="15" hasCustomPrompt="1"/>
          </p:nvPr>
        </p:nvSpPr>
        <p:spPr>
          <a:xfrm>
            <a:off x="838200" y="1054100"/>
            <a:ext cx="10515600" cy="5122863"/>
          </a:xfrm>
        </p:spPr>
        <p:txBody>
          <a:bodyPr lIns="0" tIns="0" rIns="0" bIns="503998" anchor="ctr" anchorCtr="0">
            <a:normAutofit/>
          </a:bodyPr>
          <a:lstStyle>
            <a:lvl1pPr marL="0" indent="0" algn="ctr">
              <a:buNone/>
              <a:defRPr sz="800">
                <a:solidFill>
                  <a:schemeClr val="bg2">
                    <a:lumMod val="50000"/>
                  </a:schemeClr>
                </a:solidFill>
              </a:defRPr>
            </a:lvl1pPr>
          </a:lstStyle>
          <a:p>
            <a:r>
              <a:rPr lang="x-none" dirty="0"/>
              <a:t>Trykk på ikonet for å legge til video</a:t>
            </a:r>
          </a:p>
        </p:txBody>
      </p:sp>
    </p:spTree>
    <p:extLst>
      <p:ext uri="{BB962C8B-B14F-4D97-AF65-F5344CB8AC3E}">
        <p14:creationId xmlns:p14="http://schemas.microsoft.com/office/powerpoint/2010/main" val="156327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 Utfallend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8E67B915-0FE1-2744-AFF0-351F62DE047C}"/>
              </a:ext>
            </a:extLst>
          </p:cNvPr>
          <p:cNvSpPr>
            <a:spLocks noGrp="1"/>
          </p:cNvSpPr>
          <p:nvPr>
            <p:ph type="media" sz="quarter" idx="15" hasCustomPrompt="1"/>
          </p:nvPr>
        </p:nvSpPr>
        <p:spPr>
          <a:xfrm>
            <a:off x="0" y="0"/>
            <a:ext cx="12192000" cy="6858000"/>
          </a:xfrm>
        </p:spPr>
        <p:txBody>
          <a:bodyPr lIns="0" tIns="0" rIns="0" bIns="503998" anchor="ctr" anchorCtr="0">
            <a:normAutofit/>
          </a:bodyPr>
          <a:lstStyle>
            <a:lvl1pPr marL="0" indent="0" algn="ctr">
              <a:buNone/>
              <a:defRPr sz="800">
                <a:solidFill>
                  <a:schemeClr val="bg2">
                    <a:lumMod val="50000"/>
                  </a:schemeClr>
                </a:solidFill>
              </a:defRPr>
            </a:lvl1pPr>
          </a:lstStyle>
          <a:p>
            <a:r>
              <a:rPr lang="x-none" dirty="0"/>
              <a:t>Trykk på ikonet for å legge til video</a:t>
            </a:r>
          </a:p>
        </p:txBody>
      </p:sp>
    </p:spTree>
    <p:extLst>
      <p:ext uri="{BB962C8B-B14F-4D97-AF65-F5344CB8AC3E}">
        <p14:creationId xmlns:p14="http://schemas.microsoft.com/office/powerpoint/2010/main" val="4209394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7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nhold – Teks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dirty="0"/>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8" name="Text Placeholder 7">
            <a:extLst>
              <a:ext uri="{FF2B5EF4-FFF2-40B4-BE49-F238E27FC236}">
                <a16:creationId xmlns:a16="http://schemas.microsoft.com/office/drawing/2014/main" id="{35406739-20A2-3F4F-AC0B-D6ED6DF10071}"/>
              </a:ext>
            </a:extLst>
          </p:cNvPr>
          <p:cNvSpPr>
            <a:spLocks noGrp="1"/>
          </p:cNvSpPr>
          <p:nvPr>
            <p:ph type="body" sz="quarter" idx="15"/>
          </p:nvPr>
        </p:nvSpPr>
        <p:spPr>
          <a:xfrm>
            <a:off x="838199" y="1830649"/>
            <a:ext cx="10515599"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1" name="Title 12">
            <a:extLst>
              <a:ext uri="{FF2B5EF4-FFF2-40B4-BE49-F238E27FC236}">
                <a16:creationId xmlns:a16="http://schemas.microsoft.com/office/drawing/2014/main" id="{D3653000-673E-254D-964D-E9B88B88B20B}"/>
              </a:ext>
            </a:extLst>
          </p:cNvPr>
          <p:cNvSpPr txBox="1">
            <a:spLocks/>
          </p:cNvSpPr>
          <p:nvPr userDrawn="1"/>
        </p:nvSpPr>
        <p:spPr>
          <a:xfrm>
            <a:off x="794881" y="312446"/>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u="none" kern="1200">
                <a:solidFill>
                  <a:srgbClr val="212721"/>
                </a:solidFill>
                <a:latin typeface="Century Gothic" panose="020B0502020202020204" pitchFamily="34" charset="0"/>
                <a:ea typeface="+mj-ea"/>
                <a:cs typeface="+mj-cs"/>
              </a:defRPr>
            </a:lvl1pPr>
          </a:lstStyle>
          <a:p>
            <a:endParaRPr lang="x-none" dirty="0"/>
          </a:p>
        </p:txBody>
      </p:sp>
      <p:cxnSp>
        <p:nvCxnSpPr>
          <p:cNvPr id="12" name="Straight Connector 11">
            <a:extLst>
              <a:ext uri="{FF2B5EF4-FFF2-40B4-BE49-F238E27FC236}">
                <a16:creationId xmlns:a16="http://schemas.microsoft.com/office/drawing/2014/main" id="{2B65E2B0-DFAE-0B41-9D34-2A36934231A0}"/>
              </a:ext>
            </a:extLst>
          </p:cNvPr>
          <p:cNvCxnSpPr>
            <a:cxnSpLocks/>
          </p:cNvCxnSpPr>
          <p:nvPr userDrawn="1"/>
        </p:nvCxnSpPr>
        <p:spPr>
          <a:xfrm>
            <a:off x="866054" y="94903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35787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Innhold – Tekst">
    <p:spTree>
      <p:nvGrpSpPr>
        <p:cNvPr id="1" name=""/>
        <p:cNvGrpSpPr/>
        <p:nvPr/>
      </p:nvGrpSpPr>
      <p:grpSpPr>
        <a:xfrm>
          <a:off x="0" y="0"/>
          <a:ext cx="0" cy="0"/>
          <a:chOff x="0" y="0"/>
          <a:chExt cx="0" cy="0"/>
        </a:xfrm>
      </p:grpSpPr>
      <p:pic>
        <p:nvPicPr>
          <p:cNvPr id="254" name="Picture 7" descr="Picture 7"/>
          <p:cNvPicPr>
            <a:picLocks noChangeAspect="1"/>
          </p:cNvPicPr>
          <p:nvPr/>
        </p:nvPicPr>
        <p:blipFill>
          <a:blip r:embed="rId2"/>
          <a:stretch>
            <a:fillRect/>
          </a:stretch>
        </p:blipFill>
        <p:spPr>
          <a:xfrm>
            <a:off x="298581" y="331225"/>
            <a:ext cx="412619" cy="436939"/>
          </a:xfrm>
          <a:prstGeom prst="rect">
            <a:avLst/>
          </a:prstGeom>
          <a:ln w="12700">
            <a:miter lim="400000"/>
          </a:ln>
        </p:spPr>
      </p:pic>
      <p:sp>
        <p:nvSpPr>
          <p:cNvPr id="255" name="Brødtekst, niveau et…"/>
          <p:cNvSpPr txBox="1">
            <a:spLocks noGrp="1"/>
          </p:cNvSpPr>
          <p:nvPr>
            <p:ph type="body" idx="1"/>
          </p:nvPr>
        </p:nvSpPr>
        <p:spPr>
          <a:xfrm>
            <a:off x="838199" y="1830648"/>
            <a:ext cx="10515600" cy="4346314"/>
          </a:xfrm>
          <a:prstGeom prst="rect">
            <a:avLst/>
          </a:prstGeom>
        </p:spPr>
        <p:txBody>
          <a:bodyPr/>
          <a:lstStyle>
            <a:lvl1pPr>
              <a:lnSpc>
                <a:spcPct val="125000"/>
              </a:lnSpc>
              <a:buSzPct val="75000"/>
              <a:buFontTx/>
              <a:buBlip>
                <a:blip r:embed="rId3"/>
              </a:buBlip>
              <a:defRPr sz="1600"/>
            </a:lvl1pPr>
            <a:lvl2pPr marL="718457" indent="-261257">
              <a:lnSpc>
                <a:spcPct val="125000"/>
              </a:lnSpc>
              <a:buSzPct val="75000"/>
              <a:buFontTx/>
              <a:buBlip>
                <a:blip r:embed="rId3"/>
              </a:buBlip>
              <a:defRPr sz="1600"/>
            </a:lvl2pPr>
            <a:lvl3pPr marL="1175657" indent="-261257">
              <a:lnSpc>
                <a:spcPct val="125000"/>
              </a:lnSpc>
              <a:buSzPct val="75000"/>
              <a:buFontTx/>
              <a:buBlip>
                <a:blip r:embed="rId3"/>
              </a:buBlip>
              <a:defRPr sz="1600"/>
            </a:lvl3pPr>
            <a:lvl4pPr marL="1632857" indent="-261257">
              <a:lnSpc>
                <a:spcPct val="125000"/>
              </a:lnSpc>
              <a:buSzPct val="75000"/>
              <a:buFontTx/>
              <a:buBlip>
                <a:blip r:embed="rId3"/>
              </a:buBlip>
              <a:defRPr sz="1600"/>
            </a:lvl4pPr>
            <a:lvl5pPr marL="2090057" indent="-261257">
              <a:lnSpc>
                <a:spcPct val="125000"/>
              </a:lnSpc>
              <a:buSzPct val="75000"/>
              <a:buFontTx/>
              <a:buBlip>
                <a:blip r:embed="rId3"/>
              </a:buBlip>
              <a:defRPr sz="16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56" name="Straight Connector 11"/>
          <p:cNvSpPr/>
          <p:nvPr/>
        </p:nvSpPr>
        <p:spPr>
          <a:xfrm>
            <a:off x="866053" y="949034"/>
            <a:ext cx="10398102" cy="1"/>
          </a:xfrm>
          <a:prstGeom prst="line">
            <a:avLst/>
          </a:prstGeom>
          <a:ln w="19050">
            <a:solidFill>
              <a:srgbClr val="E6013C"/>
            </a:solidFill>
            <a:miter/>
          </a:ln>
        </p:spPr>
        <p:txBody>
          <a:bodyPr lIns="45719" rIns="45719"/>
          <a:lstStyle/>
          <a:p>
            <a:endParaRPr/>
          </a:p>
        </p:txBody>
      </p:sp>
      <p:sp>
        <p:nvSpPr>
          <p:cNvPr id="257" name="Lysbillednummer"/>
          <p:cNvSpPr txBox="1">
            <a:spLocks noGrp="1"/>
          </p:cNvSpPr>
          <p:nvPr>
            <p:ph type="sldNum" sz="quarter" idx="2"/>
          </p:nvPr>
        </p:nvSpPr>
        <p:spPr>
          <a:prstGeom prst="rect">
            <a:avLst/>
          </a:prstGeom>
        </p:spPr>
        <p:txBody>
          <a:bodyPr/>
          <a:lstStyle>
            <a:lvl1pPr>
              <a:defRPr>
                <a:solidFill>
                  <a:srgbClr val="767171"/>
                </a:solidFill>
              </a:defRPr>
            </a:lvl1pPr>
          </a:lstStyle>
          <a:p>
            <a:fld id="{86CB4B4D-7CA3-9044-876B-883B54F8677D}" type="slidenum">
              <a:t>‹nr.›</a:t>
            </a:fld>
            <a:endParaRPr/>
          </a:p>
        </p:txBody>
      </p:sp>
    </p:spTree>
    <p:extLst>
      <p:ext uri="{BB962C8B-B14F-4D97-AF65-F5344CB8AC3E}">
        <p14:creationId xmlns:p14="http://schemas.microsoft.com/office/powerpoint/2010/main" val="322836282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 – Mellomside - Rød">
    <p:bg>
      <p:bgPr>
        <a:solidFill>
          <a:srgbClr val="E60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9DD4-E41E-0341-8D7A-16F380C03157}"/>
              </a:ext>
            </a:extLst>
          </p:cNvPr>
          <p:cNvSpPr>
            <a:spLocks noGrp="1"/>
          </p:cNvSpPr>
          <p:nvPr>
            <p:ph type="ctrTitle"/>
          </p:nvPr>
        </p:nvSpPr>
        <p:spPr>
          <a:xfrm>
            <a:off x="1524000" y="1122363"/>
            <a:ext cx="9144000" cy="2371412"/>
          </a:xfrm>
          <a:prstGeom prst="rect">
            <a:avLst/>
          </a:prstGeom>
        </p:spPr>
        <p:txBody>
          <a:bodyPr anchor="b">
            <a:normAutofit/>
          </a:bodyPr>
          <a:lstStyle>
            <a:lvl1pPr algn="ctr">
              <a:defRPr sz="3000" b="1" i="0">
                <a:solidFill>
                  <a:schemeClr val="bg1"/>
                </a:solidFill>
                <a:latin typeface="Century Gothic" panose="020B0502020202020204" pitchFamily="34" charset="0"/>
              </a:defRPr>
            </a:lvl1pPr>
          </a:lstStyle>
          <a:p>
            <a:r>
              <a:rPr lang="da-DK"/>
              <a:t>Klik for at redigere i masteren</a:t>
            </a:r>
            <a:endParaRPr lang="x-none" dirty="0"/>
          </a:p>
        </p:txBody>
      </p:sp>
      <p:sp>
        <p:nvSpPr>
          <p:cNvPr id="3" name="Subtitle 2">
            <a:extLst>
              <a:ext uri="{FF2B5EF4-FFF2-40B4-BE49-F238E27FC236}">
                <a16:creationId xmlns:a16="http://schemas.microsoft.com/office/drawing/2014/main" id="{7F72393C-8DBE-4B4B-8EBA-68CE1CF4AF4A}"/>
              </a:ext>
            </a:extLst>
          </p:cNvPr>
          <p:cNvSpPr>
            <a:spLocks noGrp="1"/>
          </p:cNvSpPr>
          <p:nvPr>
            <p:ph type="subTitle" idx="1"/>
          </p:nvPr>
        </p:nvSpPr>
        <p:spPr>
          <a:xfrm>
            <a:off x="1524000" y="3775436"/>
            <a:ext cx="9144000" cy="1482364"/>
          </a:xfrm>
          <a:prstGeom prst="rect">
            <a:avLst/>
          </a:prstGeom>
        </p:spPr>
        <p:txBody>
          <a:bodyPr>
            <a:normAutofit/>
          </a:bodyPr>
          <a:lstStyle>
            <a:lvl1pPr marL="0" indent="0" algn="ctr">
              <a:buNone/>
              <a:defRPr sz="1800" b="0" i="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x-none" dirty="0"/>
          </a:p>
        </p:txBody>
      </p:sp>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defRPr>
                <a:solidFill>
                  <a:schemeClr val="bg2">
                    <a:lumMod val="90000"/>
                  </a:schemeClr>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90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90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cxnSp>
        <p:nvCxnSpPr>
          <p:cNvPr id="13" name="Straight Connector 12">
            <a:extLst>
              <a:ext uri="{FF2B5EF4-FFF2-40B4-BE49-F238E27FC236}">
                <a16:creationId xmlns:a16="http://schemas.microsoft.com/office/drawing/2014/main" id="{6DD4193E-18D2-7B47-86B9-12F9BE35ADBC}"/>
              </a:ext>
            </a:extLst>
          </p:cNvPr>
          <p:cNvCxnSpPr>
            <a:cxnSpLocks/>
          </p:cNvCxnSpPr>
          <p:nvPr userDrawn="1"/>
        </p:nvCxnSpPr>
        <p:spPr>
          <a:xfrm flipV="1">
            <a:off x="5122015" y="3629209"/>
            <a:ext cx="2028821" cy="5396"/>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EDCC1281-985B-0F42-8936-6583F04EA3D1}"/>
              </a:ext>
            </a:extLst>
          </p:cNvPr>
          <p:cNvCxnSpPr>
            <a:cxnSpLocks/>
          </p:cNvCxnSpPr>
          <p:nvPr userDrawn="1"/>
        </p:nvCxnSpPr>
        <p:spPr>
          <a:xfrm flipV="1">
            <a:off x="5122014" y="3628921"/>
            <a:ext cx="2028821" cy="5396"/>
          </a:xfrm>
          <a:prstGeom prst="line">
            <a:avLst/>
          </a:prstGeom>
          <a:ln w="19050">
            <a:solidFill>
              <a:schemeClr val="bg1">
                <a:lumMod val="95000"/>
              </a:schemeClr>
            </a:solidFill>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3C81FBA3-D0F3-EA47-9B38-60645738D0D0}"/>
              </a:ext>
            </a:extLst>
          </p:cNvPr>
          <p:cNvPicPr>
            <a:picLocks noChangeAspect="1"/>
          </p:cNvPicPr>
          <p:nvPr userDrawn="1"/>
        </p:nvPicPr>
        <p:blipFill>
          <a:blip r:embed="rId2"/>
          <a:srcRect/>
          <a:stretch/>
        </p:blipFill>
        <p:spPr>
          <a:xfrm>
            <a:off x="298585" y="331446"/>
            <a:ext cx="412615" cy="436496"/>
          </a:xfrm>
          <a:prstGeom prst="rect">
            <a:avLst/>
          </a:prstGeom>
        </p:spPr>
      </p:pic>
    </p:spTree>
    <p:extLst>
      <p:ext uri="{BB962C8B-B14F-4D97-AF65-F5344CB8AC3E}">
        <p14:creationId xmlns:p14="http://schemas.microsoft.com/office/powerpoint/2010/main" val="374198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 – Mellomside - Sort">
    <p:bg>
      <p:bgPr>
        <a:solidFill>
          <a:srgbClr val="21272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9DD4-E41E-0341-8D7A-16F380C03157}"/>
              </a:ext>
            </a:extLst>
          </p:cNvPr>
          <p:cNvSpPr>
            <a:spLocks noGrp="1"/>
          </p:cNvSpPr>
          <p:nvPr>
            <p:ph type="ctrTitle"/>
          </p:nvPr>
        </p:nvSpPr>
        <p:spPr>
          <a:xfrm>
            <a:off x="1524000" y="1122363"/>
            <a:ext cx="9144000" cy="2371412"/>
          </a:xfrm>
          <a:prstGeom prst="rect">
            <a:avLst/>
          </a:prstGeom>
        </p:spPr>
        <p:txBody>
          <a:bodyPr anchor="b">
            <a:normAutofit/>
          </a:bodyPr>
          <a:lstStyle>
            <a:lvl1pPr algn="ctr">
              <a:defRPr sz="3000" b="1" i="0">
                <a:solidFill>
                  <a:schemeClr val="bg1"/>
                </a:solidFill>
                <a:latin typeface="Century Gothic" panose="020B0502020202020204" pitchFamily="34" charset="0"/>
              </a:defRPr>
            </a:lvl1pPr>
          </a:lstStyle>
          <a:p>
            <a:r>
              <a:rPr lang="da-DK"/>
              <a:t>Klik for at redigere i masteren</a:t>
            </a:r>
            <a:endParaRPr lang="x-none" dirty="0"/>
          </a:p>
        </p:txBody>
      </p:sp>
      <p:sp>
        <p:nvSpPr>
          <p:cNvPr id="3" name="Subtitle 2">
            <a:extLst>
              <a:ext uri="{FF2B5EF4-FFF2-40B4-BE49-F238E27FC236}">
                <a16:creationId xmlns:a16="http://schemas.microsoft.com/office/drawing/2014/main" id="{7F72393C-8DBE-4B4B-8EBA-68CE1CF4AF4A}"/>
              </a:ext>
            </a:extLst>
          </p:cNvPr>
          <p:cNvSpPr>
            <a:spLocks noGrp="1"/>
          </p:cNvSpPr>
          <p:nvPr>
            <p:ph type="subTitle" idx="1"/>
          </p:nvPr>
        </p:nvSpPr>
        <p:spPr>
          <a:xfrm>
            <a:off x="1524000" y="3775436"/>
            <a:ext cx="9144000" cy="1482364"/>
          </a:xfrm>
          <a:prstGeom prst="rect">
            <a:avLst/>
          </a:prstGeom>
        </p:spPr>
        <p:txBody>
          <a:bodyPr>
            <a:normAutofit/>
          </a:bodyPr>
          <a:lstStyle>
            <a:lvl1pPr marL="0" indent="0" algn="ctr">
              <a:buNone/>
              <a:defRPr sz="1800" b="0" i="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x-none" dirty="0"/>
          </a:p>
        </p:txBody>
      </p:sp>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defRPr>
                <a:solidFill>
                  <a:schemeClr val="bg2">
                    <a:lumMod val="90000"/>
                  </a:schemeClr>
                </a:solidFill>
              </a:defRPr>
            </a:lvl1pPr>
          </a:lstStyle>
          <a:p>
            <a:fld id="{81828FBC-93C1-E04F-B6E0-93039EB13705}" type="datetimeFigureOut">
              <a:rPr lang="x-none" smtClean="0"/>
              <a:pPr/>
              <a:t>15.01.2025</a:t>
            </a:fld>
            <a:r>
              <a:rPr lang="x-none" dirty="0"/>
              <a:t>A</a:t>
            </a:r>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90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90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cxnSp>
        <p:nvCxnSpPr>
          <p:cNvPr id="13" name="Straight Connector 12">
            <a:extLst>
              <a:ext uri="{FF2B5EF4-FFF2-40B4-BE49-F238E27FC236}">
                <a16:creationId xmlns:a16="http://schemas.microsoft.com/office/drawing/2014/main" id="{6DD4193E-18D2-7B47-86B9-12F9BE35ADBC}"/>
              </a:ext>
            </a:extLst>
          </p:cNvPr>
          <p:cNvCxnSpPr>
            <a:cxnSpLocks/>
          </p:cNvCxnSpPr>
          <p:nvPr userDrawn="1"/>
        </p:nvCxnSpPr>
        <p:spPr>
          <a:xfrm flipV="1">
            <a:off x="5122015" y="3629209"/>
            <a:ext cx="2028821" cy="5396"/>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EDCC1281-985B-0F42-8936-6583F04EA3D1}"/>
              </a:ext>
            </a:extLst>
          </p:cNvPr>
          <p:cNvCxnSpPr>
            <a:cxnSpLocks/>
          </p:cNvCxnSpPr>
          <p:nvPr userDrawn="1"/>
        </p:nvCxnSpPr>
        <p:spPr>
          <a:xfrm flipV="1">
            <a:off x="5122014" y="3628921"/>
            <a:ext cx="2028821" cy="5396"/>
          </a:xfrm>
          <a:prstGeom prst="line">
            <a:avLst/>
          </a:prstGeom>
          <a:ln w="19050">
            <a:solidFill>
              <a:srgbClr val="E5003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5830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slide – Hvit">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0BE6B43-03D2-724A-BCCE-DBC50C4E0CBF}"/>
              </a:ext>
            </a:extLst>
          </p:cNvPr>
          <p:cNvPicPr>
            <a:picLocks noChangeAspect="1"/>
          </p:cNvPicPr>
          <p:nvPr userDrawn="1"/>
        </p:nvPicPr>
        <p:blipFill>
          <a:blip r:embed="rId2"/>
          <a:stretch>
            <a:fillRect/>
          </a:stretch>
        </p:blipFill>
        <p:spPr>
          <a:xfrm>
            <a:off x="4818607" y="2742139"/>
            <a:ext cx="2663322" cy="1015792"/>
          </a:xfrm>
          <a:prstGeom prst="rect">
            <a:avLst/>
          </a:prstGeom>
        </p:spPr>
      </p:pic>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lgn="ctr">
              <a:defRPr>
                <a:solidFill>
                  <a:srgbClr val="E6013C"/>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75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75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sp>
        <p:nvSpPr>
          <p:cNvPr id="8" name="Rectangle 7">
            <a:extLst>
              <a:ext uri="{FF2B5EF4-FFF2-40B4-BE49-F238E27FC236}">
                <a16:creationId xmlns:a16="http://schemas.microsoft.com/office/drawing/2014/main" id="{78040943-260E-0D47-B623-9D6C0A9EDCF6}"/>
              </a:ext>
            </a:extLst>
          </p:cNvPr>
          <p:cNvSpPr/>
          <p:nvPr userDrawn="1"/>
        </p:nvSpPr>
        <p:spPr>
          <a:xfrm>
            <a:off x="838200" y="315908"/>
            <a:ext cx="566694" cy="474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19932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slide – Rød">
    <p:bg>
      <p:bgPr>
        <a:solidFill>
          <a:srgbClr val="E6013C"/>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6981E43-D6E4-BF4F-8E45-3A93E1F2CED0}"/>
              </a:ext>
            </a:extLst>
          </p:cNvPr>
          <p:cNvPicPr>
            <a:picLocks noChangeAspect="1"/>
          </p:cNvPicPr>
          <p:nvPr userDrawn="1"/>
        </p:nvPicPr>
        <p:blipFill>
          <a:blip r:embed="rId2"/>
          <a:stretch>
            <a:fillRect/>
          </a:stretch>
        </p:blipFill>
        <p:spPr>
          <a:xfrm>
            <a:off x="4818606" y="2742139"/>
            <a:ext cx="2652169" cy="1011538"/>
          </a:xfrm>
          <a:prstGeom prst="rect">
            <a:avLst/>
          </a:prstGeom>
        </p:spPr>
      </p:pic>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lgn="ctr">
              <a:defRPr>
                <a:solidFill>
                  <a:schemeClr val="bg2">
                    <a:lumMod val="90000"/>
                  </a:schemeClr>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90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90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264252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slide – Grå">
    <p:bg>
      <p:bgPr>
        <a:solidFill>
          <a:srgbClr val="21272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F1AFC7C2-46F7-8D48-953F-39568C4B91F4}"/>
              </a:ext>
            </a:extLst>
          </p:cNvPr>
          <p:cNvPicPr>
            <a:picLocks noChangeAspect="1"/>
          </p:cNvPicPr>
          <p:nvPr userDrawn="1"/>
        </p:nvPicPr>
        <p:blipFill>
          <a:blip r:embed="rId2"/>
          <a:stretch>
            <a:fillRect/>
          </a:stretch>
        </p:blipFill>
        <p:spPr>
          <a:xfrm>
            <a:off x="4818606" y="2742139"/>
            <a:ext cx="2652169" cy="1011538"/>
          </a:xfrm>
          <a:prstGeom prst="rect">
            <a:avLst/>
          </a:prstGeom>
        </p:spPr>
      </p:pic>
      <p:sp>
        <p:nvSpPr>
          <p:cNvPr id="4" name="Date Placeholder 3">
            <a:extLst>
              <a:ext uri="{FF2B5EF4-FFF2-40B4-BE49-F238E27FC236}">
                <a16:creationId xmlns:a16="http://schemas.microsoft.com/office/drawing/2014/main" id="{575A1B26-FD37-C843-AF80-56CE8108D9AF}"/>
              </a:ext>
            </a:extLst>
          </p:cNvPr>
          <p:cNvSpPr>
            <a:spLocks noGrp="1"/>
          </p:cNvSpPr>
          <p:nvPr>
            <p:ph type="dt" sz="half" idx="10"/>
          </p:nvPr>
        </p:nvSpPr>
        <p:spPr/>
        <p:txBody>
          <a:bodyPr/>
          <a:lstStyle>
            <a:lvl1pPr algn="ctr">
              <a:defRPr>
                <a:solidFill>
                  <a:schemeClr val="bg2">
                    <a:lumMod val="90000"/>
                  </a:schemeClr>
                </a:solidFill>
              </a:defRPr>
            </a:lvl1pPr>
          </a:lstStyle>
          <a:p>
            <a:fld id="{81828FBC-93C1-E04F-B6E0-93039EB13705}" type="datetimeFigureOut">
              <a:rPr lang="x-none" smtClean="0"/>
              <a:pPr/>
              <a:t>15.01.2025</a:t>
            </a:fld>
            <a:endParaRPr lang="x-none" dirty="0"/>
          </a:p>
        </p:txBody>
      </p:sp>
      <p:sp>
        <p:nvSpPr>
          <p:cNvPr id="5" name="Footer Placeholder 4">
            <a:extLst>
              <a:ext uri="{FF2B5EF4-FFF2-40B4-BE49-F238E27FC236}">
                <a16:creationId xmlns:a16="http://schemas.microsoft.com/office/drawing/2014/main" id="{A55CDDDA-70F8-1240-816E-FB18E1F162B7}"/>
              </a:ext>
            </a:extLst>
          </p:cNvPr>
          <p:cNvSpPr>
            <a:spLocks noGrp="1"/>
          </p:cNvSpPr>
          <p:nvPr>
            <p:ph type="ftr" sz="quarter" idx="11"/>
          </p:nvPr>
        </p:nvSpPr>
        <p:spPr/>
        <p:txBody>
          <a:bodyPr/>
          <a:lstStyle>
            <a:lvl1pPr>
              <a:defRPr>
                <a:solidFill>
                  <a:schemeClr val="bg2">
                    <a:lumMod val="90000"/>
                  </a:schemeClr>
                </a:solidFill>
              </a:defRPr>
            </a:lvl1pPr>
          </a:lstStyle>
          <a:p>
            <a:endParaRPr lang="x-none" dirty="0"/>
          </a:p>
        </p:txBody>
      </p:sp>
      <p:sp>
        <p:nvSpPr>
          <p:cNvPr id="6" name="Slide Number Placeholder 5">
            <a:extLst>
              <a:ext uri="{FF2B5EF4-FFF2-40B4-BE49-F238E27FC236}">
                <a16:creationId xmlns:a16="http://schemas.microsoft.com/office/drawing/2014/main" id="{8C1662D9-2FBF-E346-A12B-F9691E3060C4}"/>
              </a:ext>
            </a:extLst>
          </p:cNvPr>
          <p:cNvSpPr>
            <a:spLocks noGrp="1"/>
          </p:cNvSpPr>
          <p:nvPr>
            <p:ph type="sldNum" sz="quarter" idx="12"/>
          </p:nvPr>
        </p:nvSpPr>
        <p:spPr/>
        <p:txBody>
          <a:bodyPr/>
          <a:lstStyle>
            <a:lvl1pPr>
              <a:defRPr>
                <a:solidFill>
                  <a:schemeClr val="bg2">
                    <a:lumMod val="90000"/>
                  </a:schemeClr>
                </a:solidFill>
              </a:defRPr>
            </a:lvl1pPr>
          </a:lstStyle>
          <a:p>
            <a:fld id="{284CDEC0-9A42-EF46-ACAF-11037DDA6A4D}" type="slidenum">
              <a:rPr lang="x-none" smtClean="0"/>
              <a:pPr/>
              <a:t>‹nr.›</a:t>
            </a:fld>
            <a:endParaRPr lang="x-none" dirty="0"/>
          </a:p>
        </p:txBody>
      </p:sp>
      <p:sp>
        <p:nvSpPr>
          <p:cNvPr id="7" name="TextBox 6">
            <a:extLst>
              <a:ext uri="{FF2B5EF4-FFF2-40B4-BE49-F238E27FC236}">
                <a16:creationId xmlns:a16="http://schemas.microsoft.com/office/drawing/2014/main" id="{6364F835-C248-FD4A-B2C9-7DAD9D64B263}"/>
              </a:ext>
            </a:extLst>
          </p:cNvPr>
          <p:cNvSpPr txBox="1"/>
          <p:nvPr userDrawn="1"/>
        </p:nvSpPr>
        <p:spPr>
          <a:xfrm>
            <a:off x="3712602" y="2880704"/>
            <a:ext cx="184731" cy="369332"/>
          </a:xfrm>
          <a:prstGeom prst="rect">
            <a:avLst/>
          </a:prstGeom>
          <a:noFill/>
        </p:spPr>
        <p:txBody>
          <a:bodyPr wrap="none" rtlCol="0">
            <a:spAutoFit/>
          </a:bodyPr>
          <a:lstStyle/>
          <a:p>
            <a:endParaRPr lang="x-none" dirty="0"/>
          </a:p>
        </p:txBody>
      </p:sp>
      <p:sp>
        <p:nvSpPr>
          <p:cNvPr id="2" name="Rectangle 1">
            <a:extLst>
              <a:ext uri="{FF2B5EF4-FFF2-40B4-BE49-F238E27FC236}">
                <a16:creationId xmlns:a16="http://schemas.microsoft.com/office/drawing/2014/main" id="{78271C39-B7C8-214C-BAA9-20AFB1AB3310}"/>
              </a:ext>
            </a:extLst>
          </p:cNvPr>
          <p:cNvSpPr/>
          <p:nvPr userDrawn="1"/>
        </p:nvSpPr>
        <p:spPr>
          <a:xfrm>
            <a:off x="204336" y="127709"/>
            <a:ext cx="899074" cy="832666"/>
          </a:xfrm>
          <a:prstGeom prst="rect">
            <a:avLst/>
          </a:prstGeom>
          <a:solidFill>
            <a:srgbClr val="212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30659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 Tekst + Bil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lvl1pPr algn="ctr">
              <a:defRPr/>
            </a:lvl1pPr>
          </a:lstStyle>
          <a:p>
            <a:endParaRPr lang="x-none" dirty="0"/>
          </a:p>
        </p:txBody>
      </p:sp>
      <p:sp>
        <p:nvSpPr>
          <p:cNvPr id="13"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sp>
        <p:nvSpPr>
          <p:cNvPr id="3" name="Picture Placeholder 2">
            <a:extLst>
              <a:ext uri="{FF2B5EF4-FFF2-40B4-BE49-F238E27FC236}">
                <a16:creationId xmlns:a16="http://schemas.microsoft.com/office/drawing/2014/main" id="{F8ED6CF0-09DC-4C48-B100-7728762A4E41}"/>
              </a:ext>
            </a:extLst>
          </p:cNvPr>
          <p:cNvSpPr>
            <a:spLocks noGrp="1"/>
          </p:cNvSpPr>
          <p:nvPr>
            <p:ph type="pic" sz="quarter" idx="14" hasCustomPrompt="1"/>
          </p:nvPr>
        </p:nvSpPr>
        <p:spPr>
          <a:xfrm>
            <a:off x="6583362" y="1825625"/>
            <a:ext cx="4770438" cy="4351338"/>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8" name="Text Placeholder 7">
            <a:extLst>
              <a:ext uri="{FF2B5EF4-FFF2-40B4-BE49-F238E27FC236}">
                <a16:creationId xmlns:a16="http://schemas.microsoft.com/office/drawing/2014/main" id="{2D1135C5-1149-0E4A-A55C-89A33DDF56C3}"/>
              </a:ext>
            </a:extLst>
          </p:cNvPr>
          <p:cNvSpPr>
            <a:spLocks noGrp="1"/>
          </p:cNvSpPr>
          <p:nvPr>
            <p:ph type="body" sz="quarter" idx="15"/>
          </p:nvPr>
        </p:nvSpPr>
        <p:spPr>
          <a:xfrm>
            <a:off x="838200" y="1830649"/>
            <a:ext cx="5207000"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solidFill>
                  <a:schemeClr val="bg2">
                    <a:lumMod val="25000"/>
                  </a:schemeClr>
                </a:solidFill>
              </a:defRPr>
            </a:lvl2pPr>
            <a:lvl3pPr marL="1143000" indent="-228600">
              <a:lnSpc>
                <a:spcPct val="125000"/>
              </a:lnSpc>
              <a:buClr>
                <a:srgbClr val="E6013C"/>
              </a:buClr>
              <a:buSzPct val="75000"/>
              <a:buFontTx/>
              <a:buBlip>
                <a:blip r:embed="rId2"/>
              </a:buBlip>
              <a:defRPr>
                <a:solidFill>
                  <a:schemeClr val="bg2">
                    <a:lumMod val="25000"/>
                  </a:schemeClr>
                </a:solidFill>
              </a:defRPr>
            </a:lvl3pPr>
            <a:lvl4pPr marL="1600200" indent="-228600">
              <a:lnSpc>
                <a:spcPct val="125000"/>
              </a:lnSpc>
              <a:buClr>
                <a:srgbClr val="E6013C"/>
              </a:buClr>
              <a:buSzPct val="75000"/>
              <a:buFontTx/>
              <a:buBlip>
                <a:blip r:embed="rId2"/>
              </a:buBlip>
              <a:defRPr>
                <a:solidFill>
                  <a:schemeClr val="bg2">
                    <a:lumMod val="25000"/>
                  </a:schemeClr>
                </a:solidFill>
              </a:defRPr>
            </a:lvl4pPr>
            <a:lvl5pPr marL="2057400" indent="-228600">
              <a:lnSpc>
                <a:spcPct val="125000"/>
              </a:lnSpc>
              <a:buClr>
                <a:srgbClr val="E6013C"/>
              </a:buClr>
              <a:buSzPct val="75000"/>
              <a:buFontTx/>
              <a:buBlip>
                <a:blip r:embed="rId2"/>
              </a:buBlip>
              <a:defRPr>
                <a:solidFill>
                  <a:schemeClr val="bg2">
                    <a:lumMod val="25000"/>
                  </a:schemeClr>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dirty="0"/>
          </a:p>
        </p:txBody>
      </p:sp>
      <p:cxnSp>
        <p:nvCxnSpPr>
          <p:cNvPr id="9" name="Straight Connector 8">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12228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hold – Tekst + 2 Bil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A09EB1-FEF1-4540-9D6F-7B8E21D7BE74}"/>
              </a:ext>
            </a:extLst>
          </p:cNvPr>
          <p:cNvSpPr>
            <a:spLocks noGrp="1"/>
          </p:cNvSpPr>
          <p:nvPr>
            <p:ph type="dt" sz="half" idx="10"/>
          </p:nvPr>
        </p:nvSpPr>
        <p:spPr/>
        <p:txBody>
          <a:bodyPr/>
          <a:lstStyle/>
          <a:p>
            <a:fld id="{81828FBC-93C1-E04F-B6E0-93039EB13705}" type="datetimeFigureOut">
              <a:rPr lang="x-none" smtClean="0"/>
              <a:t>15.01.2025</a:t>
            </a:fld>
            <a:endParaRPr lang="x-none"/>
          </a:p>
        </p:txBody>
      </p:sp>
      <p:sp>
        <p:nvSpPr>
          <p:cNvPr id="5" name="Footer Placeholder 4">
            <a:extLst>
              <a:ext uri="{FF2B5EF4-FFF2-40B4-BE49-F238E27FC236}">
                <a16:creationId xmlns:a16="http://schemas.microsoft.com/office/drawing/2014/main" id="{8C2FD4FE-F830-5F48-A7B6-51F574ADAC1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BEC906-8772-1A49-84F6-DB6C08F04D11}"/>
              </a:ext>
            </a:extLst>
          </p:cNvPr>
          <p:cNvSpPr>
            <a:spLocks noGrp="1"/>
          </p:cNvSpPr>
          <p:nvPr>
            <p:ph type="sldNum" sz="quarter" idx="12"/>
          </p:nvPr>
        </p:nvSpPr>
        <p:spPr/>
        <p:txBody>
          <a:bodyPr/>
          <a:lstStyle/>
          <a:p>
            <a:fld id="{284CDEC0-9A42-EF46-ACAF-11037DDA6A4D}" type="slidenum">
              <a:rPr lang="x-none" smtClean="0"/>
              <a:t>‹nr.›</a:t>
            </a:fld>
            <a:endParaRPr lang="x-none"/>
          </a:p>
        </p:txBody>
      </p:sp>
      <p:sp>
        <p:nvSpPr>
          <p:cNvPr id="11" name="Text Placeholder 7">
            <a:extLst>
              <a:ext uri="{FF2B5EF4-FFF2-40B4-BE49-F238E27FC236}">
                <a16:creationId xmlns:a16="http://schemas.microsoft.com/office/drawing/2014/main" id="{F8CFFE55-1739-D544-94F2-B49FA926666E}"/>
              </a:ext>
            </a:extLst>
          </p:cNvPr>
          <p:cNvSpPr>
            <a:spLocks noGrp="1"/>
          </p:cNvSpPr>
          <p:nvPr>
            <p:ph type="body" sz="quarter" idx="16"/>
          </p:nvPr>
        </p:nvSpPr>
        <p:spPr>
          <a:xfrm>
            <a:off x="838200" y="1830649"/>
            <a:ext cx="5207000" cy="4346313"/>
          </a:xfrm>
        </p:spPr>
        <p:txBody>
          <a:bodyPr/>
          <a:lstStyle>
            <a:lvl1pPr marL="228600" indent="-228600">
              <a:lnSpc>
                <a:spcPct val="125000"/>
              </a:lnSpc>
              <a:buClr>
                <a:srgbClr val="E6013C"/>
              </a:buClr>
              <a:buSzPct val="75000"/>
              <a:buFontTx/>
              <a:buBlip>
                <a:blip r:embed="rId2"/>
              </a:buBlip>
              <a:defRPr sz="1600"/>
            </a:lvl1pPr>
            <a:lvl2pPr marL="685800" indent="-228600">
              <a:lnSpc>
                <a:spcPct val="125000"/>
              </a:lnSpc>
              <a:buClr>
                <a:srgbClr val="E6013C"/>
              </a:buClr>
              <a:buSzPct val="75000"/>
              <a:buFontTx/>
              <a:buBlip>
                <a:blip r:embed="rId2"/>
              </a:buBlip>
              <a:defRPr/>
            </a:lvl2pPr>
            <a:lvl3pPr marL="1143000" indent="-228600">
              <a:lnSpc>
                <a:spcPct val="125000"/>
              </a:lnSpc>
              <a:buClr>
                <a:srgbClr val="E6013C"/>
              </a:buClr>
              <a:buSzPct val="75000"/>
              <a:buFontTx/>
              <a:buBlip>
                <a:blip r:embed="rId2"/>
              </a:buBlip>
              <a:defRPr/>
            </a:lvl3pPr>
            <a:lvl4pPr marL="1600200" indent="-228600">
              <a:lnSpc>
                <a:spcPct val="125000"/>
              </a:lnSpc>
              <a:buClr>
                <a:srgbClr val="E6013C"/>
              </a:buClr>
              <a:buSzPct val="75000"/>
              <a:buFontTx/>
              <a:buBlip>
                <a:blip r:embed="rId2"/>
              </a:buBlip>
              <a:defRPr/>
            </a:lvl4pPr>
            <a:lvl5pPr marL="2057400" indent="-228600">
              <a:lnSpc>
                <a:spcPct val="125000"/>
              </a:lnSpc>
              <a:buClr>
                <a:srgbClr val="E6013C"/>
              </a:buClr>
              <a:buSzPct val="75000"/>
              <a:buFontTx/>
              <a:buBlip>
                <a:blip r:embed="rId2"/>
              </a:buBlip>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x-none" dirty="0"/>
          </a:p>
        </p:txBody>
      </p:sp>
      <p:sp>
        <p:nvSpPr>
          <p:cNvPr id="14" name="Picture Placeholder 2">
            <a:extLst>
              <a:ext uri="{FF2B5EF4-FFF2-40B4-BE49-F238E27FC236}">
                <a16:creationId xmlns:a16="http://schemas.microsoft.com/office/drawing/2014/main" id="{F4A07EDF-D15A-4D49-833D-3D05EE99CBD1}"/>
              </a:ext>
            </a:extLst>
          </p:cNvPr>
          <p:cNvSpPr>
            <a:spLocks noGrp="1"/>
          </p:cNvSpPr>
          <p:nvPr>
            <p:ph type="pic" sz="quarter" idx="14" hasCustomPrompt="1"/>
          </p:nvPr>
        </p:nvSpPr>
        <p:spPr>
          <a:xfrm>
            <a:off x="6583362" y="1825625"/>
            <a:ext cx="4770438" cy="2172125"/>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5" name="Picture Placeholder 2">
            <a:extLst>
              <a:ext uri="{FF2B5EF4-FFF2-40B4-BE49-F238E27FC236}">
                <a16:creationId xmlns:a16="http://schemas.microsoft.com/office/drawing/2014/main" id="{76E03A2A-9ECA-F546-96A0-A5365F7D8F29}"/>
              </a:ext>
            </a:extLst>
          </p:cNvPr>
          <p:cNvSpPr>
            <a:spLocks noGrp="1"/>
          </p:cNvSpPr>
          <p:nvPr>
            <p:ph type="pic" sz="quarter" idx="17" hasCustomPrompt="1"/>
          </p:nvPr>
        </p:nvSpPr>
        <p:spPr>
          <a:xfrm>
            <a:off x="6583362" y="3993650"/>
            <a:ext cx="4770438" cy="2183312"/>
          </a:xfrm>
        </p:spPr>
        <p:txBody>
          <a:bodyPr lIns="0" tIns="0" rIns="0" bIns="503999" anchor="ctr" anchorCtr="0">
            <a:noAutofit/>
          </a:bodyPr>
          <a:lstStyle>
            <a:lvl1pPr marL="0" indent="0" algn="ctr">
              <a:buNone/>
              <a:defRPr sz="800">
                <a:solidFill>
                  <a:schemeClr val="bg2">
                    <a:lumMod val="50000"/>
                  </a:schemeClr>
                </a:solidFill>
              </a:defRPr>
            </a:lvl1pPr>
          </a:lstStyle>
          <a:p>
            <a:r>
              <a:rPr lang="x-none" dirty="0"/>
              <a:t>Trykk på ikonet for å legge til bilde</a:t>
            </a:r>
          </a:p>
        </p:txBody>
      </p:sp>
      <p:sp>
        <p:nvSpPr>
          <p:cNvPr id="16" name="Title 12">
            <a:extLst>
              <a:ext uri="{FF2B5EF4-FFF2-40B4-BE49-F238E27FC236}">
                <a16:creationId xmlns:a16="http://schemas.microsoft.com/office/drawing/2014/main" id="{D3653000-673E-254D-964D-E9B88B88B20B}"/>
              </a:ext>
            </a:extLst>
          </p:cNvPr>
          <p:cNvSpPr>
            <a:spLocks noGrp="1"/>
          </p:cNvSpPr>
          <p:nvPr>
            <p:ph type="title"/>
          </p:nvPr>
        </p:nvSpPr>
        <p:spPr>
          <a:xfrm>
            <a:off x="844575" y="292100"/>
            <a:ext cx="10515600" cy="636588"/>
          </a:xfrm>
        </p:spPr>
        <p:txBody>
          <a:bodyPr/>
          <a:lstStyle>
            <a:lvl1pPr>
              <a:defRPr u="none"/>
            </a:lvl1pPr>
          </a:lstStyle>
          <a:p>
            <a:r>
              <a:rPr lang="da-DK" dirty="0"/>
              <a:t>Klik for at redigere i masteren</a:t>
            </a:r>
            <a:endParaRPr lang="x-none" dirty="0"/>
          </a:p>
        </p:txBody>
      </p:sp>
      <p:cxnSp>
        <p:nvCxnSpPr>
          <p:cNvPr id="17" name="Straight Connector 16">
            <a:extLst>
              <a:ext uri="{FF2B5EF4-FFF2-40B4-BE49-F238E27FC236}">
                <a16:creationId xmlns:a16="http://schemas.microsoft.com/office/drawing/2014/main" id="{2B65E2B0-DFAE-0B41-9D34-2A36934231A0}"/>
              </a:ext>
            </a:extLst>
          </p:cNvPr>
          <p:cNvCxnSpPr>
            <a:cxnSpLocks/>
          </p:cNvCxnSpPr>
          <p:nvPr userDrawn="1"/>
        </p:nvCxnSpPr>
        <p:spPr>
          <a:xfrm>
            <a:off x="946200" y="934084"/>
            <a:ext cx="10398100" cy="0"/>
          </a:xfrm>
          <a:prstGeom prst="line">
            <a:avLst/>
          </a:prstGeom>
          <a:ln w="19050">
            <a:solidFill>
              <a:srgbClr val="E6013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8196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025A98-D0EC-A841-86F9-5D0B68B6AE0F}"/>
              </a:ext>
            </a:extLst>
          </p:cNvPr>
          <p:cNvSpPr>
            <a:spLocks noGrp="1"/>
          </p:cNvSpPr>
          <p:nvPr>
            <p:ph type="title"/>
          </p:nvPr>
        </p:nvSpPr>
        <p:spPr>
          <a:xfrm>
            <a:off x="838200" y="1054100"/>
            <a:ext cx="10515600" cy="636588"/>
          </a:xfrm>
          <a:prstGeom prst="rect">
            <a:avLst/>
          </a:prstGeom>
        </p:spPr>
        <p:txBody>
          <a:bodyPr vert="horz" lIns="91440" tIns="45720" rIns="91440" bIns="45720" rtlCol="0" anchor="ctr">
            <a:normAutofit/>
          </a:bodyPr>
          <a:lstStyle/>
          <a:p>
            <a:r>
              <a:rPr lang="nb-NO"/>
              <a:t>Klikk for å redigere tittelstil</a:t>
            </a:r>
            <a:endParaRPr lang="x-none" dirty="0"/>
          </a:p>
        </p:txBody>
      </p:sp>
      <p:sp>
        <p:nvSpPr>
          <p:cNvPr id="3" name="Text Placeholder 2">
            <a:extLst>
              <a:ext uri="{FF2B5EF4-FFF2-40B4-BE49-F238E27FC236}">
                <a16:creationId xmlns:a16="http://schemas.microsoft.com/office/drawing/2014/main" id="{1916E144-A967-AC4A-93F8-29C6CD8BEE10}"/>
              </a:ext>
            </a:extLst>
          </p:cNvPr>
          <p:cNvSpPr>
            <a:spLocks noGrp="1"/>
          </p:cNvSpPr>
          <p:nvPr>
            <p:ph type="body" idx="1"/>
          </p:nvPr>
        </p:nvSpPr>
        <p:spPr>
          <a:xfrm>
            <a:off x="838200" y="1825625"/>
            <a:ext cx="5329767" cy="4351338"/>
          </a:xfrm>
          <a:prstGeom prst="rect">
            <a:avLst/>
          </a:prstGeom>
        </p:spPr>
        <p:txBody>
          <a:bodyPr vert="horz" lIns="91440" tIns="45720" rIns="91440" bIns="45720" rtlCol="0">
            <a:normAutofit/>
          </a:bodyPr>
          <a:lstStyle/>
          <a:p>
            <a:endParaRPr lang="nb-NO" dirty="0"/>
          </a:p>
        </p:txBody>
      </p:sp>
      <p:sp>
        <p:nvSpPr>
          <p:cNvPr id="4" name="Date Placeholder 3">
            <a:extLst>
              <a:ext uri="{FF2B5EF4-FFF2-40B4-BE49-F238E27FC236}">
                <a16:creationId xmlns:a16="http://schemas.microsoft.com/office/drawing/2014/main" id="{13644259-84BE-7049-9E3E-271E9CB8FADB}"/>
              </a:ext>
            </a:extLst>
          </p:cNvPr>
          <p:cNvSpPr>
            <a:spLocks noGrp="1"/>
          </p:cNvSpPr>
          <p:nvPr>
            <p:ph type="dt" sz="half" idx="2"/>
          </p:nvPr>
        </p:nvSpPr>
        <p:spPr>
          <a:xfrm>
            <a:off x="4724400" y="6356350"/>
            <a:ext cx="2743200" cy="365125"/>
          </a:xfrm>
          <a:prstGeom prst="rect">
            <a:avLst/>
          </a:prstGeom>
        </p:spPr>
        <p:txBody>
          <a:bodyPr vert="horz" lIns="91440" tIns="45720" rIns="91440" bIns="45720" rtlCol="0" anchor="ctr"/>
          <a:lstStyle>
            <a:lvl1pPr algn="ctr">
              <a:defRPr sz="900" b="0" i="0">
                <a:solidFill>
                  <a:schemeClr val="bg2">
                    <a:lumMod val="50000"/>
                  </a:schemeClr>
                </a:solidFill>
                <a:latin typeface="Century Gothic" panose="020B0502020202020204" pitchFamily="34" charset="0"/>
              </a:defRPr>
            </a:lvl1pPr>
          </a:lstStyle>
          <a:p>
            <a:endParaRPr lang="x-none" dirty="0"/>
          </a:p>
        </p:txBody>
      </p:sp>
      <p:sp>
        <p:nvSpPr>
          <p:cNvPr id="5" name="Footer Placeholder 4">
            <a:extLst>
              <a:ext uri="{FF2B5EF4-FFF2-40B4-BE49-F238E27FC236}">
                <a16:creationId xmlns:a16="http://schemas.microsoft.com/office/drawing/2014/main" id="{90A3083D-2394-5E4B-BA5F-99676EFD1DD3}"/>
              </a:ext>
            </a:extLst>
          </p:cNvPr>
          <p:cNvSpPr>
            <a:spLocks noGrp="1"/>
          </p:cNvSpPr>
          <p:nvPr>
            <p:ph type="ftr" sz="quarter" idx="3"/>
          </p:nvPr>
        </p:nvSpPr>
        <p:spPr>
          <a:xfrm>
            <a:off x="838200" y="6356350"/>
            <a:ext cx="2743200" cy="365125"/>
          </a:xfrm>
          <a:prstGeom prst="rect">
            <a:avLst/>
          </a:prstGeom>
        </p:spPr>
        <p:txBody>
          <a:bodyPr vert="horz" lIns="91440" tIns="45720" rIns="91440" bIns="45720" rtlCol="0" anchor="ctr"/>
          <a:lstStyle>
            <a:lvl1pPr algn="ctr">
              <a:defRPr sz="900" b="0" i="0">
                <a:solidFill>
                  <a:schemeClr val="bg2">
                    <a:lumMod val="50000"/>
                  </a:schemeClr>
                </a:solidFill>
                <a:latin typeface="Century Gothic" panose="020B0502020202020204" pitchFamily="34" charset="0"/>
              </a:defRPr>
            </a:lvl1pPr>
          </a:lstStyle>
          <a:p>
            <a:endParaRPr lang="x-none" dirty="0"/>
          </a:p>
        </p:txBody>
      </p:sp>
      <p:sp>
        <p:nvSpPr>
          <p:cNvPr id="6" name="Slide Number Placeholder 5">
            <a:extLst>
              <a:ext uri="{FF2B5EF4-FFF2-40B4-BE49-F238E27FC236}">
                <a16:creationId xmlns:a16="http://schemas.microsoft.com/office/drawing/2014/main" id="{07AF29A2-8663-F04F-BA10-A61135C28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bg2">
                    <a:lumMod val="50000"/>
                  </a:schemeClr>
                </a:solidFill>
                <a:latin typeface="Century Gothic" panose="020B0502020202020204" pitchFamily="34" charset="0"/>
              </a:defRPr>
            </a:lvl1pPr>
          </a:lstStyle>
          <a:p>
            <a:fld id="{284CDEC0-9A42-EF46-ACAF-11037DDA6A4D}" type="slidenum">
              <a:rPr lang="x-none" smtClean="0"/>
              <a:pPr/>
              <a:t>‹nr.›</a:t>
            </a:fld>
            <a:endParaRPr lang="x-none" dirty="0"/>
          </a:p>
        </p:txBody>
      </p:sp>
      <p:pic>
        <p:nvPicPr>
          <p:cNvPr id="8" name="Picture 7">
            <a:extLst>
              <a:ext uri="{FF2B5EF4-FFF2-40B4-BE49-F238E27FC236}">
                <a16:creationId xmlns:a16="http://schemas.microsoft.com/office/drawing/2014/main" id="{24061D05-3053-3043-BA7E-B1692ECCE198}"/>
              </a:ext>
            </a:extLst>
          </p:cNvPr>
          <p:cNvPicPr>
            <a:picLocks noChangeAspect="1"/>
          </p:cNvPicPr>
          <p:nvPr userDrawn="1"/>
        </p:nvPicPr>
        <p:blipFill>
          <a:blip r:embed="rId26"/>
          <a:srcRect/>
          <a:stretch/>
        </p:blipFill>
        <p:spPr>
          <a:xfrm>
            <a:off x="298582" y="331225"/>
            <a:ext cx="412618" cy="436938"/>
          </a:xfrm>
          <a:prstGeom prst="rect">
            <a:avLst/>
          </a:prstGeom>
        </p:spPr>
      </p:pic>
    </p:spTree>
    <p:extLst>
      <p:ext uri="{BB962C8B-B14F-4D97-AF65-F5344CB8AC3E}">
        <p14:creationId xmlns:p14="http://schemas.microsoft.com/office/powerpoint/2010/main" val="366034453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5" r:id="rId3"/>
    <p:sldLayoutId id="2147483676" r:id="rId4"/>
    <p:sldLayoutId id="2147483672" r:id="rId5"/>
    <p:sldLayoutId id="2147483671" r:id="rId6"/>
    <p:sldLayoutId id="2147483670" r:id="rId7"/>
    <p:sldLayoutId id="2147483650" r:id="rId8"/>
    <p:sldLayoutId id="2147483660" r:id="rId9"/>
    <p:sldLayoutId id="2147483680" r:id="rId10"/>
    <p:sldLayoutId id="2147483662" r:id="rId11"/>
    <p:sldLayoutId id="2147483679" r:id="rId12"/>
    <p:sldLayoutId id="2147483661" r:id="rId13"/>
    <p:sldLayoutId id="2147483652" r:id="rId14"/>
    <p:sldLayoutId id="2147483664" r:id="rId15"/>
    <p:sldLayoutId id="2147483667" r:id="rId16"/>
    <p:sldLayoutId id="2147483665" r:id="rId17"/>
    <p:sldLayoutId id="2147483673" r:id="rId18"/>
    <p:sldLayoutId id="2147483668" r:id="rId19"/>
    <p:sldLayoutId id="2147483666" r:id="rId20"/>
    <p:sldLayoutId id="2147483674" r:id="rId21"/>
    <p:sldLayoutId id="2147483677" r:id="rId22"/>
    <p:sldLayoutId id="2147483681" r:id="rId23"/>
    <p:sldLayoutId id="2147483682" r:id="rId24"/>
  </p:sldLayoutIdLst>
  <p:txStyles>
    <p:title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agforlivet.dk/materialer/smagssansen" TargetMode="External"/><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5B96-5433-FD43-B11B-38CE77C9965E}"/>
              </a:ext>
            </a:extLst>
          </p:cNvPr>
          <p:cNvSpPr>
            <a:spLocks noGrp="1"/>
          </p:cNvSpPr>
          <p:nvPr>
            <p:ph type="ctrTitle"/>
          </p:nvPr>
        </p:nvSpPr>
        <p:spPr/>
        <p:txBody>
          <a:bodyPr>
            <a:normAutofit/>
          </a:bodyPr>
          <a:lstStyle/>
          <a:p>
            <a:r>
              <a:rPr lang="da-DK" sz="3500" b="0" dirty="0">
                <a:latin typeface="NeuzeitGroReg"/>
                <a:cs typeface="NeuzeitGroReg"/>
              </a:rPr>
              <a:t>SENSORIK &amp; SANSETEORI</a:t>
            </a:r>
            <a:endParaRPr lang="x-none" sz="3500" b="0" dirty="0">
              <a:latin typeface="NeuzeitGroReg"/>
              <a:cs typeface="NeuzeitGroReg"/>
            </a:endParaRPr>
          </a:p>
        </p:txBody>
      </p:sp>
      <p:sp>
        <p:nvSpPr>
          <p:cNvPr id="3" name="Subtitle 2">
            <a:extLst>
              <a:ext uri="{FF2B5EF4-FFF2-40B4-BE49-F238E27FC236}">
                <a16:creationId xmlns:a16="http://schemas.microsoft.com/office/drawing/2014/main" id="{E7FC80AF-08D8-AA47-9181-0D49BB087D74}"/>
              </a:ext>
            </a:extLst>
          </p:cNvPr>
          <p:cNvSpPr>
            <a:spLocks noGrp="1"/>
          </p:cNvSpPr>
          <p:nvPr>
            <p:ph type="subTitle" idx="1"/>
          </p:nvPr>
        </p:nvSpPr>
        <p:spPr/>
        <p:txBody>
          <a:bodyPr/>
          <a:lstStyle/>
          <a:p>
            <a:endParaRPr lang="x-none" dirty="0"/>
          </a:p>
        </p:txBody>
      </p:sp>
    </p:spTree>
    <p:extLst>
      <p:ext uri="{BB962C8B-B14F-4D97-AF65-F5344CB8AC3E}">
        <p14:creationId xmlns:p14="http://schemas.microsoft.com/office/powerpoint/2010/main" val="163606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SMAGSSANSEN</a:t>
            </a:r>
            <a:endParaRPr lang="x-none" b="0" dirty="0">
              <a:latin typeface="NeuzeitGroReg"/>
              <a:ea typeface="NeuzeitGroteskW01-Regular" charset="0"/>
              <a:cs typeface="NeuzeitGroReg"/>
            </a:endParaRPr>
          </a:p>
        </p:txBody>
      </p:sp>
      <p:sp>
        <p:nvSpPr>
          <p:cNvPr id="11" name="TextBox 10"/>
          <p:cNvSpPr txBox="1"/>
          <p:nvPr/>
        </p:nvSpPr>
        <p:spPr>
          <a:xfrm>
            <a:off x="838200" y="1252801"/>
            <a:ext cx="7052733" cy="2977739"/>
          </a:xfrm>
          <a:prstGeom prst="rect">
            <a:avLst/>
          </a:prstGeom>
          <a:noFill/>
        </p:spPr>
        <p:txBody>
          <a:bodyPr wrap="square" rtlCol="0">
            <a:noAutofit/>
          </a:bodyPr>
          <a:lstStyle/>
          <a:p>
            <a:pPr>
              <a:lnSpc>
                <a:spcPct val="130000"/>
              </a:lnSpc>
            </a:pPr>
            <a:r>
              <a:rPr lang="da-DK" b="1" dirty="0">
                <a:latin typeface="NeuzeitGroReg"/>
                <a:cs typeface="NeuzeitGroReg"/>
              </a:rPr>
              <a:t>Smag vs Aroma</a:t>
            </a:r>
            <a:r>
              <a:rPr lang="da-DK" dirty="0">
                <a:latin typeface="NeuzeitGroReg"/>
                <a:cs typeface="NeuzeitGroReg"/>
              </a:rPr>
              <a:t>: Duft, smag, konsistens, temperatur.</a:t>
            </a:r>
          </a:p>
          <a:p>
            <a:pPr>
              <a:lnSpc>
                <a:spcPct val="130000"/>
              </a:lnSpc>
            </a:pPr>
            <a:endParaRPr lang="da-DK" dirty="0">
              <a:latin typeface="NeuzeitGroReg"/>
              <a:cs typeface="NeuzeitGroReg"/>
            </a:endParaRPr>
          </a:p>
          <a:p>
            <a:pPr>
              <a:lnSpc>
                <a:spcPct val="130000"/>
              </a:lnSpc>
            </a:pPr>
            <a:r>
              <a:rPr lang="da-DK" dirty="0">
                <a:latin typeface="NeuzeitGroReg"/>
                <a:cs typeface="NeuzeitGroReg"/>
              </a:rPr>
              <a:t>Smagsløg; ca. 5000 på tungen, i mundhulen og ganen. </a:t>
            </a:r>
          </a:p>
          <a:p>
            <a:pPr>
              <a:lnSpc>
                <a:spcPct val="130000"/>
              </a:lnSpc>
            </a:pPr>
            <a:r>
              <a:rPr lang="da-DK" dirty="0">
                <a:latin typeface="NeuzeitGroReg"/>
                <a:cs typeface="NeuzeitGroReg"/>
              </a:rPr>
              <a:t>Smagsløg &gt; smagsceller </a:t>
            </a:r>
          </a:p>
          <a:p>
            <a:pPr>
              <a:lnSpc>
                <a:spcPct val="130000"/>
              </a:lnSpc>
            </a:pPr>
            <a:endParaRPr lang="da-DK" dirty="0">
              <a:latin typeface="NeuzeitGroReg"/>
              <a:cs typeface="NeuzeitGroReg"/>
            </a:endParaRPr>
          </a:p>
          <a:p>
            <a:pPr>
              <a:lnSpc>
                <a:spcPct val="130000"/>
              </a:lnSpc>
            </a:pPr>
            <a:r>
              <a:rPr lang="da-DK" b="1" dirty="0">
                <a:latin typeface="NeuzeitGroReg"/>
                <a:cs typeface="NeuzeitGroReg"/>
              </a:rPr>
              <a:t>Smagssansens skarphed</a:t>
            </a:r>
          </a:p>
          <a:p>
            <a:pPr>
              <a:lnSpc>
                <a:spcPct val="130000"/>
              </a:lnSpc>
            </a:pPr>
            <a:r>
              <a:rPr lang="da-DK" dirty="0">
                <a:latin typeface="NeuzeitGroReg"/>
                <a:cs typeface="NeuzeitGroReg"/>
              </a:rPr>
              <a:t>Alder: Barn – voksen - ældre</a:t>
            </a:r>
          </a:p>
          <a:p>
            <a:pPr>
              <a:lnSpc>
                <a:spcPct val="130000"/>
              </a:lnSpc>
            </a:pPr>
            <a:r>
              <a:rPr lang="da-DK" dirty="0">
                <a:latin typeface="NeuzeitGroReg"/>
                <a:cs typeface="NeuzeitGroReg"/>
              </a:rPr>
              <a:t>Arveanlæg: Super-, medium- og ikke-</a:t>
            </a:r>
            <a:r>
              <a:rPr lang="da-DK" dirty="0" err="1">
                <a:latin typeface="NeuzeitGroReg"/>
                <a:cs typeface="NeuzeitGroReg"/>
              </a:rPr>
              <a:t>smagere</a:t>
            </a:r>
            <a:r>
              <a:rPr lang="da-DK" dirty="0">
                <a:latin typeface="NeuzeitGroReg"/>
                <a:cs typeface="NeuzeitGroReg"/>
              </a:rPr>
              <a:t>. </a:t>
            </a:r>
          </a:p>
          <a:p>
            <a:pPr>
              <a:lnSpc>
                <a:spcPct val="130000"/>
              </a:lnSpc>
            </a:pPr>
            <a:r>
              <a:rPr lang="da-DK" dirty="0">
                <a:latin typeface="NeuzeitGroReg"/>
                <a:cs typeface="NeuzeitGroReg"/>
              </a:rPr>
              <a:t>Dehydrering: Ændrer opfattelsen af eg. syre.</a:t>
            </a:r>
          </a:p>
          <a:p>
            <a:pPr>
              <a:lnSpc>
                <a:spcPct val="130000"/>
              </a:lnSpc>
            </a:pPr>
            <a:r>
              <a:rPr lang="da-DK" dirty="0">
                <a:latin typeface="NeuzeitGroReg"/>
                <a:cs typeface="NeuzeitGroReg"/>
              </a:rPr>
              <a:t>Medicin / sygdomme. </a:t>
            </a:r>
          </a:p>
          <a:p>
            <a:pPr>
              <a:lnSpc>
                <a:spcPct val="130000"/>
              </a:lnSpc>
            </a:pPr>
            <a:r>
              <a:rPr lang="da-DK" dirty="0">
                <a:latin typeface="NeuzeitGroReg"/>
                <a:cs typeface="NeuzeitGroReg"/>
              </a:rPr>
              <a:t>Dårlige associationer: Tidligere oplevelser.</a:t>
            </a:r>
          </a:p>
          <a:p>
            <a:pPr>
              <a:lnSpc>
                <a:spcPct val="130000"/>
              </a:lnSpc>
            </a:pPr>
            <a:r>
              <a:rPr lang="da-DK" dirty="0">
                <a:latin typeface="NeuzeitGroReg"/>
                <a:cs typeface="NeuzeitGroReg"/>
              </a:rPr>
              <a:t>Manglende fokus / koncentration: Kan trænes!</a:t>
            </a:r>
            <a:r>
              <a:rPr lang="da-DK" dirty="0">
                <a:latin typeface="NeuzeitGroReg"/>
                <a:cs typeface="NeuzeitGroReg"/>
                <a:sym typeface="Wingdings"/>
              </a:rPr>
              <a:t> </a:t>
            </a:r>
          </a:p>
          <a:p>
            <a:pPr>
              <a:lnSpc>
                <a:spcPct val="130000"/>
              </a:lnSpc>
            </a:pPr>
            <a:r>
              <a:rPr lang="da-DK" dirty="0">
                <a:latin typeface="NeuzeitGroReg"/>
                <a:cs typeface="NeuzeitGroReg"/>
                <a:sym typeface="Wingdings"/>
              </a:rPr>
              <a:t>Spyt: Syre og tanniner /spyt / protein. </a:t>
            </a:r>
          </a:p>
          <a:p>
            <a:pPr>
              <a:lnSpc>
                <a:spcPct val="130000"/>
              </a:lnSpc>
            </a:pPr>
            <a:r>
              <a:rPr lang="da-DK" dirty="0">
                <a:latin typeface="NeuzeitGroReg"/>
                <a:cs typeface="NeuzeitGroReg"/>
                <a:sym typeface="Wingdings"/>
              </a:rPr>
              <a:t>Alkoholpromille: kontrol </a:t>
            </a:r>
            <a:r>
              <a:rPr lang="mr-IN" dirty="0">
                <a:latin typeface="NeuzeitGroReg"/>
                <a:cs typeface="NeuzeitGroReg"/>
                <a:sym typeface="Wingdings"/>
              </a:rPr>
              <a:t>–</a:t>
            </a:r>
            <a:r>
              <a:rPr lang="da-DK" dirty="0">
                <a:latin typeface="NeuzeitGroReg"/>
                <a:cs typeface="NeuzeitGroReg"/>
                <a:sym typeface="Wingdings"/>
              </a:rPr>
              <a:t> hæmning - koncentration</a:t>
            </a:r>
            <a:endParaRPr lang="da-DK" dirty="0">
              <a:latin typeface="NeuzeitGroReg"/>
              <a:cs typeface="NeuzeitGroReg"/>
            </a:endParaRPr>
          </a:p>
          <a:p>
            <a:pPr>
              <a:lnSpc>
                <a:spcPct val="130000"/>
              </a:lnSpc>
            </a:pPr>
            <a:endParaRPr lang="da-DK" dirty="0">
              <a:latin typeface="NeuzeitGroReg"/>
              <a:cs typeface="NeuzeitGroReg"/>
            </a:endParaRPr>
          </a:p>
        </p:txBody>
      </p:sp>
      <p:pic>
        <p:nvPicPr>
          <p:cNvPr id="6" name="Pladsholder til indhold 19" descr="Taste_tongue_tastebud_0.jpg"/>
          <p:cNvPicPr>
            <a:picLocks noGrp="1" noChangeAspect="1"/>
          </p:cNvPicPr>
          <p:nvPr/>
        </p:nvPicPr>
        <p:blipFill rotWithShape="1">
          <a:blip r:embed="rId3">
            <a:extLst>
              <a:ext uri="{28A0092B-C50C-407E-A947-70E740481C1C}">
                <a14:useLocalDpi xmlns:a14="http://schemas.microsoft.com/office/drawing/2010/main" val="0"/>
              </a:ext>
            </a:extLst>
          </a:blip>
          <a:srcRect l="22" t="-164" r="8358" b="164"/>
          <a:stretch/>
        </p:blipFill>
        <p:spPr>
          <a:xfrm>
            <a:off x="6752973" y="1900261"/>
            <a:ext cx="4482296" cy="1774272"/>
          </a:xfrm>
          <a:prstGeom prst="rect">
            <a:avLst/>
          </a:prstGeom>
        </p:spPr>
      </p:pic>
      <p:sp>
        <p:nvSpPr>
          <p:cNvPr id="8" name="Tekstfelt 20"/>
          <p:cNvSpPr txBox="1"/>
          <p:nvPr/>
        </p:nvSpPr>
        <p:spPr>
          <a:xfrm>
            <a:off x="9638966" y="3662266"/>
            <a:ext cx="1697901" cy="261610"/>
          </a:xfrm>
          <a:prstGeom prst="rect">
            <a:avLst/>
          </a:prstGeom>
          <a:noFill/>
        </p:spPr>
        <p:txBody>
          <a:bodyPr wrap="none" rtlCol="0">
            <a:spAutoFit/>
          </a:bodyPr>
          <a:lstStyle/>
          <a:p>
            <a:r>
              <a:rPr lang="da-DK" sz="1050" i="1" kern="1200" dirty="0">
                <a:solidFill>
                  <a:schemeClr val="bg1">
                    <a:lumMod val="50000"/>
                  </a:schemeClr>
                </a:solidFill>
              </a:rPr>
              <a:t>Billede fra Smagforlivet.dk</a:t>
            </a:r>
          </a:p>
        </p:txBody>
      </p:sp>
    </p:spTree>
    <p:extLst>
      <p:ext uri="{BB962C8B-B14F-4D97-AF65-F5344CB8AC3E}">
        <p14:creationId xmlns:p14="http://schemas.microsoft.com/office/powerpoint/2010/main" val="288429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a:latin typeface="NeuzeitGroReg"/>
                <a:ea typeface="NeuzeitGroteskW01-Regular" charset="0"/>
                <a:cs typeface="NeuzeitGroReg"/>
              </a:rPr>
              <a:t>SMAGSSANSEN</a:t>
            </a:r>
            <a:endParaRPr lang="x-none" b="0" dirty="0">
              <a:latin typeface="NeuzeitGroReg"/>
              <a:ea typeface="NeuzeitGroteskW01-Regular" charset="0"/>
              <a:cs typeface="NeuzeitGroReg"/>
            </a:endParaRPr>
          </a:p>
        </p:txBody>
      </p:sp>
      <p:sp>
        <p:nvSpPr>
          <p:cNvPr id="11" name="TextBox 10"/>
          <p:cNvSpPr txBox="1"/>
          <p:nvPr/>
        </p:nvSpPr>
        <p:spPr>
          <a:xfrm>
            <a:off x="838200" y="1252801"/>
            <a:ext cx="7052733" cy="2977739"/>
          </a:xfrm>
          <a:prstGeom prst="rect">
            <a:avLst/>
          </a:prstGeom>
          <a:noFill/>
        </p:spPr>
        <p:txBody>
          <a:bodyPr wrap="square" rtlCol="0">
            <a:noAutofit/>
          </a:bodyPr>
          <a:lstStyle/>
          <a:p>
            <a:pPr>
              <a:lnSpc>
                <a:spcPct val="130000"/>
              </a:lnSpc>
            </a:pPr>
            <a:endParaRPr lang="da-DK" dirty="0">
              <a:latin typeface="NeuzeitGroReg"/>
              <a:cs typeface="NeuzeitGroReg"/>
            </a:endParaRPr>
          </a:p>
        </p:txBody>
      </p:sp>
      <p:pic>
        <p:nvPicPr>
          <p:cNvPr id="2" name="Billede 1">
            <a:extLst>
              <a:ext uri="{FF2B5EF4-FFF2-40B4-BE49-F238E27FC236}">
                <a16:creationId xmlns:a16="http://schemas.microsoft.com/office/drawing/2014/main" id="{9B1F4C4D-3EF0-ADDD-C1D8-27FA2D353150}"/>
              </a:ext>
            </a:extLst>
          </p:cNvPr>
          <p:cNvPicPr>
            <a:picLocks noChangeAspect="1"/>
          </p:cNvPicPr>
          <p:nvPr/>
        </p:nvPicPr>
        <p:blipFill>
          <a:blip r:embed="rId3"/>
          <a:stretch>
            <a:fillRect/>
          </a:stretch>
        </p:blipFill>
        <p:spPr>
          <a:xfrm>
            <a:off x="838199" y="1079163"/>
            <a:ext cx="10532253" cy="5340297"/>
          </a:xfrm>
          <a:prstGeom prst="rect">
            <a:avLst/>
          </a:prstGeom>
        </p:spPr>
      </p:pic>
    </p:spTree>
    <p:extLst>
      <p:ext uri="{BB962C8B-B14F-4D97-AF65-F5344CB8AC3E}">
        <p14:creationId xmlns:p14="http://schemas.microsoft.com/office/powerpoint/2010/main" val="282559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SMAGEN ER I HJERNEN</a:t>
            </a:r>
            <a:endParaRPr lang="x-none" b="0" dirty="0">
              <a:latin typeface="NeuzeitGroReg"/>
              <a:ea typeface="NeuzeitGroteskW01-Regular" charset="0"/>
              <a:cs typeface="NeuzeitGroReg"/>
            </a:endParaRPr>
          </a:p>
        </p:txBody>
      </p:sp>
      <p:sp>
        <p:nvSpPr>
          <p:cNvPr id="11" name="TextBox 10"/>
          <p:cNvSpPr txBox="1"/>
          <p:nvPr/>
        </p:nvSpPr>
        <p:spPr>
          <a:xfrm>
            <a:off x="838200" y="1388265"/>
            <a:ext cx="7052733" cy="2977739"/>
          </a:xfrm>
          <a:prstGeom prst="rect">
            <a:avLst/>
          </a:prstGeom>
          <a:noFill/>
        </p:spPr>
        <p:txBody>
          <a:bodyPr wrap="square" rtlCol="0">
            <a:noAutofit/>
          </a:bodyPr>
          <a:lstStyle/>
          <a:p>
            <a:pPr>
              <a:lnSpc>
                <a:spcPct val="130000"/>
              </a:lnSpc>
            </a:pPr>
            <a:r>
              <a:rPr lang="da-DK" b="1" dirty="0">
                <a:latin typeface="NeuzeitGroReg"/>
                <a:cs typeface="NeuzeitGroReg"/>
              </a:rPr>
              <a:t>Forventning</a:t>
            </a:r>
          </a:p>
          <a:p>
            <a:pPr>
              <a:lnSpc>
                <a:spcPct val="130000"/>
              </a:lnSpc>
            </a:pPr>
            <a:r>
              <a:rPr lang="da-DK" dirty="0">
                <a:latin typeface="NeuzeitGroReg"/>
                <a:cs typeface="NeuzeitGroReg"/>
              </a:rPr>
              <a:t>Syn, lyd og lugt (</a:t>
            </a:r>
            <a:r>
              <a:rPr lang="da-DK" dirty="0" err="1">
                <a:latin typeface="NeuzeitGroReg"/>
                <a:cs typeface="NeuzeitGroReg"/>
              </a:rPr>
              <a:t>ortonasal</a:t>
            </a:r>
            <a:r>
              <a:rPr lang="da-DK" dirty="0">
                <a:latin typeface="NeuzeitGroReg"/>
                <a:cs typeface="NeuzeitGroReg"/>
              </a:rPr>
              <a:t>)  af mad / vin </a:t>
            </a:r>
          </a:p>
          <a:p>
            <a:pPr>
              <a:lnSpc>
                <a:spcPct val="130000"/>
              </a:lnSpc>
            </a:pPr>
            <a:r>
              <a:rPr lang="da-DK" dirty="0">
                <a:latin typeface="NeuzeitGroReg"/>
                <a:cs typeface="NeuzeitGroReg"/>
              </a:rPr>
              <a:t>= skaber en forventning om smag ud fra tidligere erfaringer.</a:t>
            </a:r>
          </a:p>
          <a:p>
            <a:pPr>
              <a:lnSpc>
                <a:spcPct val="130000"/>
              </a:lnSpc>
            </a:pPr>
            <a:endParaRPr lang="da-DK" dirty="0">
              <a:latin typeface="NeuzeitGroReg"/>
              <a:cs typeface="NeuzeitGroReg"/>
            </a:endParaRPr>
          </a:p>
          <a:p>
            <a:pPr>
              <a:lnSpc>
                <a:spcPct val="130000"/>
              </a:lnSpc>
            </a:pPr>
            <a:r>
              <a:rPr lang="da-DK" b="1" dirty="0">
                <a:latin typeface="NeuzeitGroReg"/>
                <a:cs typeface="NeuzeitGroReg"/>
              </a:rPr>
              <a:t>Selve den fysiske sanseoplevelse</a:t>
            </a:r>
          </a:p>
          <a:p>
            <a:pPr>
              <a:lnSpc>
                <a:spcPct val="130000"/>
              </a:lnSpc>
            </a:pPr>
            <a:r>
              <a:rPr lang="da-DK" dirty="0">
                <a:latin typeface="NeuzeitGroReg"/>
                <a:cs typeface="NeuzeitGroReg"/>
              </a:rPr>
              <a:t>Herefter træder smagssansen, lugtesansen (</a:t>
            </a:r>
            <a:r>
              <a:rPr lang="da-DK" dirty="0" err="1">
                <a:latin typeface="NeuzeitGroReg"/>
                <a:cs typeface="NeuzeitGroReg"/>
              </a:rPr>
              <a:t>retronasal</a:t>
            </a:r>
            <a:r>
              <a:rPr lang="da-DK" dirty="0">
                <a:latin typeface="NeuzeitGroReg"/>
                <a:cs typeface="NeuzeitGroReg"/>
              </a:rPr>
              <a:t>), </a:t>
            </a:r>
          </a:p>
          <a:p>
            <a:pPr>
              <a:lnSpc>
                <a:spcPct val="130000"/>
              </a:lnSpc>
            </a:pPr>
            <a:r>
              <a:rPr lang="da-DK" dirty="0">
                <a:latin typeface="NeuzeitGroReg"/>
                <a:cs typeface="NeuzeitGroReg"/>
              </a:rPr>
              <a:t>høresansen og følesansen (mundfølelsen) ind. </a:t>
            </a:r>
          </a:p>
          <a:p>
            <a:pPr>
              <a:lnSpc>
                <a:spcPct val="130000"/>
              </a:lnSpc>
            </a:pPr>
            <a:endParaRPr lang="da-DK" dirty="0">
              <a:latin typeface="NeuzeitGroReg"/>
              <a:cs typeface="NeuzeitGroReg"/>
            </a:endParaRPr>
          </a:p>
          <a:p>
            <a:pPr>
              <a:lnSpc>
                <a:spcPct val="130000"/>
              </a:lnSpc>
            </a:pPr>
            <a:r>
              <a:rPr lang="da-DK" b="1" dirty="0" err="1">
                <a:latin typeface="NeuzeitGroReg"/>
                <a:cs typeface="NeuzeitGroReg"/>
              </a:rPr>
              <a:t>Flavour</a:t>
            </a:r>
            <a:endParaRPr lang="da-DK" b="1" dirty="0">
              <a:latin typeface="NeuzeitGroReg"/>
              <a:cs typeface="NeuzeitGroReg"/>
            </a:endParaRPr>
          </a:p>
          <a:p>
            <a:pPr>
              <a:lnSpc>
                <a:spcPct val="130000"/>
              </a:lnSpc>
            </a:pPr>
            <a:r>
              <a:rPr lang="da-DK" dirty="0">
                <a:latin typeface="NeuzeitGroReg"/>
                <a:cs typeface="NeuzeitGroReg"/>
              </a:rPr>
              <a:t>Tilsammen skabes hjernens samlede opfattelse.</a:t>
            </a:r>
          </a:p>
        </p:txBody>
      </p:sp>
      <p:sp>
        <p:nvSpPr>
          <p:cNvPr id="8" name="Tekstfelt 20"/>
          <p:cNvSpPr txBox="1"/>
          <p:nvPr/>
        </p:nvSpPr>
        <p:spPr>
          <a:xfrm>
            <a:off x="9638966" y="3933194"/>
            <a:ext cx="1697901" cy="261610"/>
          </a:xfrm>
          <a:prstGeom prst="rect">
            <a:avLst/>
          </a:prstGeom>
          <a:noFill/>
        </p:spPr>
        <p:txBody>
          <a:bodyPr wrap="none" rtlCol="0">
            <a:spAutoFit/>
          </a:bodyPr>
          <a:lstStyle/>
          <a:p>
            <a:r>
              <a:rPr lang="da-DK" sz="1050" i="1" kern="1200" dirty="0">
                <a:solidFill>
                  <a:schemeClr val="bg1">
                    <a:lumMod val="50000"/>
                  </a:schemeClr>
                </a:solidFill>
              </a:rPr>
              <a:t>Billede fra Smagforlivet.dk</a:t>
            </a:r>
          </a:p>
        </p:txBody>
      </p:sp>
      <p:pic>
        <p:nvPicPr>
          <p:cNvPr id="9" name="Pladsholder til indhold 2" descr="Sansecentrene_1.png"/>
          <p:cNvPicPr>
            <a:picLocks noGrp="1" noChangeAspect="1"/>
          </p:cNvPicPr>
          <p:nvPr/>
        </p:nvPicPr>
        <p:blipFill rotWithShape="1">
          <a:blip r:embed="rId3">
            <a:extLst>
              <a:ext uri="{28A0092B-C50C-407E-A947-70E740481C1C}">
                <a14:useLocalDpi xmlns:a14="http://schemas.microsoft.com/office/drawing/2010/main" val="0"/>
              </a:ext>
            </a:extLst>
          </a:blip>
          <a:srcRect l="-212" r="44850"/>
          <a:stretch/>
        </p:blipFill>
        <p:spPr>
          <a:xfrm>
            <a:off x="7313706" y="1659193"/>
            <a:ext cx="4040094" cy="2280481"/>
          </a:xfrm>
          <a:prstGeom prst="rect">
            <a:avLst/>
          </a:prstGeom>
        </p:spPr>
      </p:pic>
    </p:spTree>
    <p:extLst>
      <p:ext uri="{BB962C8B-B14F-4D97-AF65-F5344CB8AC3E}">
        <p14:creationId xmlns:p14="http://schemas.microsoft.com/office/powerpoint/2010/main" val="1709977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DE 5 (6) GRUNDSMAGE</a:t>
            </a:r>
            <a:endParaRPr lang="x-none" b="0" dirty="0">
              <a:latin typeface="NeuzeitGroReg"/>
              <a:ea typeface="NeuzeitGroteskW01-Regular" charset="0"/>
              <a:cs typeface="NeuzeitGroReg"/>
            </a:endParaRPr>
          </a:p>
        </p:txBody>
      </p:sp>
      <p:pic>
        <p:nvPicPr>
          <p:cNvPr id="6" name="Billede 7" descr="Taste_recept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1845770"/>
            <a:ext cx="10856259" cy="3093784"/>
          </a:xfrm>
          <a:prstGeom prst="rect">
            <a:avLst/>
          </a:prstGeom>
        </p:spPr>
      </p:pic>
      <p:sp>
        <p:nvSpPr>
          <p:cNvPr id="2" name="TextBox 1"/>
          <p:cNvSpPr txBox="1"/>
          <p:nvPr/>
        </p:nvSpPr>
        <p:spPr>
          <a:xfrm>
            <a:off x="5774267" y="5283202"/>
            <a:ext cx="761747" cy="369332"/>
          </a:xfrm>
          <a:prstGeom prst="rect">
            <a:avLst/>
          </a:prstGeom>
          <a:noFill/>
        </p:spPr>
        <p:txBody>
          <a:bodyPr wrap="none" rtlCol="0">
            <a:spAutoFit/>
          </a:bodyPr>
          <a:lstStyle/>
          <a:p>
            <a:r>
              <a:rPr lang="en-US" dirty="0">
                <a:latin typeface="NeuzeitGroReg"/>
                <a:cs typeface="NeuzeitGroReg"/>
              </a:rPr>
              <a:t>+ </a:t>
            </a:r>
            <a:r>
              <a:rPr lang="en-US" dirty="0" err="1">
                <a:latin typeface="NeuzeitGroReg"/>
                <a:cs typeface="NeuzeitGroReg"/>
              </a:rPr>
              <a:t>fedt</a:t>
            </a:r>
            <a:endParaRPr lang="en-US" dirty="0">
              <a:latin typeface="NeuzeitGroReg"/>
              <a:cs typeface="NeuzeitGroReg"/>
            </a:endParaRPr>
          </a:p>
        </p:txBody>
      </p:sp>
      <p:sp>
        <p:nvSpPr>
          <p:cNvPr id="10" name="Tekstfelt 20"/>
          <p:cNvSpPr txBox="1"/>
          <p:nvPr/>
        </p:nvSpPr>
        <p:spPr>
          <a:xfrm>
            <a:off x="9655899" y="6294220"/>
            <a:ext cx="1697901" cy="261610"/>
          </a:xfrm>
          <a:prstGeom prst="rect">
            <a:avLst/>
          </a:prstGeom>
          <a:noFill/>
        </p:spPr>
        <p:txBody>
          <a:bodyPr wrap="none" rtlCol="0">
            <a:spAutoFit/>
          </a:bodyPr>
          <a:lstStyle/>
          <a:p>
            <a:r>
              <a:rPr lang="da-DK" sz="1050" i="1" kern="1200" dirty="0">
                <a:solidFill>
                  <a:schemeClr val="bg1">
                    <a:lumMod val="50000"/>
                  </a:schemeClr>
                </a:solidFill>
              </a:rPr>
              <a:t>Billede fra Smagforlivet.dk</a:t>
            </a:r>
          </a:p>
        </p:txBody>
      </p:sp>
    </p:spTree>
    <p:extLst>
      <p:ext uri="{BB962C8B-B14F-4D97-AF65-F5344CB8AC3E}">
        <p14:creationId xmlns:p14="http://schemas.microsoft.com/office/powerpoint/2010/main" val="209348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HVOR SIDDER DE FORSKELLIGE SMAGSLØG? </a:t>
            </a:r>
            <a:endParaRPr lang="x-none" b="0" dirty="0">
              <a:latin typeface="NeuzeitGroReg"/>
              <a:ea typeface="NeuzeitGroteskW01-Regular" charset="0"/>
              <a:cs typeface="NeuzeitGroReg"/>
            </a:endParaRPr>
          </a:p>
        </p:txBody>
      </p:sp>
      <p:sp>
        <p:nvSpPr>
          <p:cNvPr id="11" name="TextBox 10"/>
          <p:cNvSpPr txBox="1"/>
          <p:nvPr/>
        </p:nvSpPr>
        <p:spPr>
          <a:xfrm>
            <a:off x="838199" y="1506796"/>
            <a:ext cx="8902959" cy="5074045"/>
          </a:xfrm>
          <a:prstGeom prst="rect">
            <a:avLst/>
          </a:prstGeom>
          <a:noFill/>
        </p:spPr>
        <p:txBody>
          <a:bodyPr wrap="square" rtlCol="0">
            <a:noAutofit/>
          </a:bodyPr>
          <a:lstStyle/>
          <a:p>
            <a:pPr>
              <a:lnSpc>
                <a:spcPct val="140000"/>
              </a:lnSpc>
            </a:pPr>
            <a:r>
              <a:rPr lang="da-DK" b="1" dirty="0">
                <a:latin typeface="NeuzeitGroReg"/>
                <a:cs typeface="NeuzeitGroReg"/>
              </a:rPr>
              <a:t>MYTE!!! Ikke sandt! </a:t>
            </a:r>
          </a:p>
          <a:p>
            <a:pPr>
              <a:lnSpc>
                <a:spcPct val="140000"/>
              </a:lnSpc>
            </a:pPr>
            <a:r>
              <a:rPr lang="da-DK" dirty="0">
                <a:latin typeface="NeuzeitGroReg"/>
                <a:cs typeface="NeuzeitGroReg"/>
              </a:rPr>
              <a:t>Fejloversættelse fra tysk til engelsk.</a:t>
            </a:r>
          </a:p>
          <a:p>
            <a:pPr>
              <a:lnSpc>
                <a:spcPct val="140000"/>
              </a:lnSpc>
            </a:pPr>
            <a:endParaRPr lang="da-DK" dirty="0">
              <a:latin typeface="NeuzeitGroReg"/>
              <a:cs typeface="NeuzeitGroReg"/>
            </a:endParaRPr>
          </a:p>
          <a:p>
            <a:pPr>
              <a:lnSpc>
                <a:spcPct val="140000"/>
              </a:lnSpc>
            </a:pPr>
            <a:r>
              <a:rPr lang="da-DK" dirty="0">
                <a:latin typeface="NeuzeitGroReg"/>
                <a:cs typeface="NeuzeitGroReg"/>
              </a:rPr>
              <a:t>I dag er det almindelig anerkendt at man kan smage alle grundsmage </a:t>
            </a:r>
          </a:p>
          <a:p>
            <a:pPr>
              <a:lnSpc>
                <a:spcPct val="140000"/>
              </a:lnSpc>
            </a:pPr>
            <a:r>
              <a:rPr lang="da-DK" dirty="0">
                <a:latin typeface="NeuzeitGroReg"/>
                <a:cs typeface="NeuzeitGroReg"/>
              </a:rPr>
              <a:t>over hele tungen og ikke i zoner.  </a:t>
            </a:r>
          </a:p>
          <a:p>
            <a:pPr>
              <a:lnSpc>
                <a:spcPct val="140000"/>
              </a:lnSpc>
            </a:pPr>
            <a:endParaRPr lang="da-DK" dirty="0">
              <a:latin typeface="NeuzeitGroReg"/>
              <a:cs typeface="NeuzeitGroReg"/>
            </a:endParaRPr>
          </a:p>
          <a:p>
            <a:pPr>
              <a:lnSpc>
                <a:spcPct val="140000"/>
              </a:lnSpc>
            </a:pPr>
            <a:r>
              <a:rPr lang="da-DK" dirty="0">
                <a:latin typeface="NeuzeitGroReg"/>
                <a:cs typeface="NeuzeitGroReg"/>
              </a:rPr>
              <a:t>Men hvordan opleves grundsmagene så i munden? </a:t>
            </a:r>
          </a:p>
          <a:p>
            <a:pPr>
              <a:lnSpc>
                <a:spcPct val="140000"/>
              </a:lnSpc>
            </a:pPr>
            <a:r>
              <a:rPr lang="da-DK" b="1" u="sng" dirty="0">
                <a:latin typeface="NeuzeitGroReg"/>
                <a:cs typeface="NeuzeitGroReg"/>
              </a:rPr>
              <a:t>Surt: </a:t>
            </a:r>
            <a:r>
              <a:rPr lang="da-DK" dirty="0">
                <a:latin typeface="NeuzeitGroReg"/>
                <a:cs typeface="NeuzeitGroReg"/>
              </a:rPr>
              <a:t>Spytproduktionen i munden øges. </a:t>
            </a:r>
          </a:p>
          <a:p>
            <a:pPr>
              <a:lnSpc>
                <a:spcPct val="140000"/>
              </a:lnSpc>
            </a:pPr>
            <a:r>
              <a:rPr lang="da-DK" b="1" u="sng" dirty="0">
                <a:latin typeface="NeuzeitGroReg"/>
                <a:cs typeface="NeuzeitGroReg"/>
              </a:rPr>
              <a:t>Umami: </a:t>
            </a:r>
            <a:r>
              <a:rPr lang="da-DK" dirty="0">
                <a:latin typeface="NeuzeitGroReg"/>
                <a:cs typeface="NeuzeitGroReg"/>
              </a:rPr>
              <a:t>Skaber en varme / ´</a:t>
            </a:r>
            <a:r>
              <a:rPr lang="da-DK" dirty="0" err="1">
                <a:latin typeface="NeuzeitGroReg"/>
                <a:cs typeface="NeuzeitGroReg"/>
              </a:rPr>
              <a:t>righedsfornemmelse</a:t>
            </a:r>
            <a:r>
              <a:rPr lang="da-DK" dirty="0">
                <a:latin typeface="NeuzeitGroReg"/>
                <a:cs typeface="NeuzeitGroReg"/>
              </a:rPr>
              <a:t>´ i munden </a:t>
            </a:r>
          </a:p>
          <a:p>
            <a:pPr>
              <a:lnSpc>
                <a:spcPct val="140000"/>
              </a:lnSpc>
            </a:pPr>
            <a:r>
              <a:rPr lang="da-DK" b="1" u="sng" dirty="0">
                <a:latin typeface="NeuzeitGroReg"/>
                <a:cs typeface="NeuzeitGroReg"/>
              </a:rPr>
              <a:t>Salt: </a:t>
            </a:r>
            <a:r>
              <a:rPr lang="da-DK" dirty="0">
                <a:latin typeface="NeuzeitGroReg"/>
                <a:cs typeface="NeuzeitGroReg"/>
              </a:rPr>
              <a:t>Rent salt giver en lettere spytskabende men også skarp / angribende fornemmelse</a:t>
            </a:r>
          </a:p>
          <a:p>
            <a:pPr>
              <a:lnSpc>
                <a:spcPct val="140000"/>
              </a:lnSpc>
            </a:pPr>
            <a:r>
              <a:rPr lang="da-DK" b="1" u="sng" dirty="0">
                <a:latin typeface="NeuzeitGroReg"/>
                <a:cs typeface="NeuzeitGroReg"/>
              </a:rPr>
              <a:t>Sødt: </a:t>
            </a:r>
            <a:r>
              <a:rPr lang="da-DK" dirty="0">
                <a:latin typeface="NeuzeitGroReg"/>
                <a:cs typeface="NeuzeitGroReg"/>
              </a:rPr>
              <a:t>Skaber en tyngde / fornemmelse for vægt i munden.</a:t>
            </a:r>
          </a:p>
          <a:p>
            <a:pPr>
              <a:lnSpc>
                <a:spcPct val="140000"/>
              </a:lnSpc>
            </a:pPr>
            <a:r>
              <a:rPr lang="da-DK" b="1" u="sng" dirty="0">
                <a:latin typeface="NeuzeitGroReg"/>
                <a:cs typeface="NeuzeitGroReg"/>
              </a:rPr>
              <a:t>Bittert: </a:t>
            </a:r>
            <a:r>
              <a:rPr lang="da-DK" dirty="0">
                <a:latin typeface="NeuzeitGroReg"/>
                <a:cs typeface="NeuzeitGroReg"/>
              </a:rPr>
              <a:t>Udtørrende fornemmelse</a:t>
            </a:r>
          </a:p>
          <a:p>
            <a:pPr>
              <a:lnSpc>
                <a:spcPct val="140000"/>
              </a:lnSpc>
            </a:pPr>
            <a:endParaRPr lang="da-DK" dirty="0">
              <a:latin typeface="NeuzeitGroReg"/>
              <a:cs typeface="NeuzeitGroReg"/>
            </a:endParaRPr>
          </a:p>
          <a:p>
            <a:pPr>
              <a:lnSpc>
                <a:spcPct val="140000"/>
              </a:lnSpc>
            </a:pPr>
            <a:endParaRPr lang="da-DK" dirty="0">
              <a:latin typeface="NeuzeitGroReg"/>
              <a:cs typeface="NeuzeitGroReg"/>
            </a:endParaRPr>
          </a:p>
        </p:txBody>
      </p:sp>
      <p:pic>
        <p:nvPicPr>
          <p:cNvPr id="6" name="Billede 11"/>
          <p:cNvPicPr>
            <a:picLocks noChangeAspect="1"/>
          </p:cNvPicPr>
          <p:nvPr/>
        </p:nvPicPr>
        <p:blipFill>
          <a:blip r:embed="rId3"/>
          <a:stretch>
            <a:fillRect/>
          </a:stretch>
        </p:blipFill>
        <p:spPr>
          <a:xfrm>
            <a:off x="8304245" y="1208217"/>
            <a:ext cx="3049555" cy="3500058"/>
          </a:xfrm>
          <a:prstGeom prst="rect">
            <a:avLst/>
          </a:prstGeom>
        </p:spPr>
      </p:pic>
    </p:spTree>
    <p:extLst>
      <p:ext uri="{BB962C8B-B14F-4D97-AF65-F5344CB8AC3E}">
        <p14:creationId xmlns:p14="http://schemas.microsoft.com/office/powerpoint/2010/main" val="143497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BF2F-3910-A943-BA99-296F0D2F75C8}"/>
              </a:ext>
            </a:extLst>
          </p:cNvPr>
          <p:cNvSpPr>
            <a:spLocks noGrp="1"/>
          </p:cNvSpPr>
          <p:nvPr>
            <p:ph type="ctrTitle"/>
          </p:nvPr>
        </p:nvSpPr>
        <p:spPr/>
        <p:txBody>
          <a:bodyPr/>
          <a:lstStyle/>
          <a:p>
            <a:r>
              <a:rPr lang="da-DK" dirty="0"/>
              <a:t>GRUPPEOPGAVE</a:t>
            </a:r>
            <a:endParaRPr lang="x-none" dirty="0"/>
          </a:p>
        </p:txBody>
      </p:sp>
      <p:sp>
        <p:nvSpPr>
          <p:cNvPr id="4" name="Subtitle 3"/>
          <p:cNvSpPr>
            <a:spLocks noGrp="1"/>
          </p:cNvSpPr>
          <p:nvPr>
            <p:ph type="subTitle" idx="1"/>
          </p:nvPr>
        </p:nvSpPr>
        <p:spPr/>
        <p:txBody>
          <a:bodyPr/>
          <a:lstStyle/>
          <a:p>
            <a:r>
              <a:rPr lang="en-US" dirty="0" err="1"/>
              <a:t>Så</a:t>
            </a:r>
            <a:r>
              <a:rPr lang="en-US" dirty="0"/>
              <a:t> </a:t>
            </a:r>
            <a:r>
              <a:rPr lang="en-US" dirty="0" err="1"/>
              <a:t>skal</a:t>
            </a:r>
            <a:r>
              <a:rPr lang="en-US" dirty="0"/>
              <a:t> </a:t>
            </a:r>
            <a:r>
              <a:rPr lang="en-US" dirty="0" err="1"/>
              <a:t>næsen</a:t>
            </a:r>
            <a:r>
              <a:rPr lang="en-US" dirty="0"/>
              <a:t> </a:t>
            </a:r>
            <a:r>
              <a:rPr lang="en-US" dirty="0" err="1"/>
              <a:t>vækkes</a:t>
            </a:r>
            <a:r>
              <a:rPr lang="en-US" dirty="0"/>
              <a:t> </a:t>
            </a:r>
          </a:p>
        </p:txBody>
      </p:sp>
    </p:spTree>
    <p:extLst>
      <p:ext uri="{BB962C8B-B14F-4D97-AF65-F5344CB8AC3E}">
        <p14:creationId xmlns:p14="http://schemas.microsoft.com/office/powerpoint/2010/main" val="164289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GRUPPEOPGAVE 1</a:t>
            </a:r>
            <a:endParaRPr lang="x-none" b="0" dirty="0">
              <a:latin typeface="NeuzeitGroReg"/>
              <a:ea typeface="NeuzeitGroteskW01-Regular" charset="0"/>
              <a:cs typeface="NeuzeitGroReg"/>
            </a:endParaRPr>
          </a:p>
        </p:txBody>
      </p:sp>
      <p:sp>
        <p:nvSpPr>
          <p:cNvPr id="11" name="TextBox 10"/>
          <p:cNvSpPr txBox="1"/>
          <p:nvPr/>
        </p:nvSpPr>
        <p:spPr>
          <a:xfrm>
            <a:off x="838200" y="1506796"/>
            <a:ext cx="10515600" cy="2977739"/>
          </a:xfrm>
          <a:prstGeom prst="rect">
            <a:avLst/>
          </a:prstGeom>
          <a:noFill/>
        </p:spPr>
        <p:txBody>
          <a:bodyPr wrap="square" rtlCol="0">
            <a:noAutofit/>
          </a:bodyPr>
          <a:lstStyle/>
          <a:p>
            <a:pPr marL="285750" indent="-285750">
              <a:lnSpc>
                <a:spcPct val="120000"/>
              </a:lnSpc>
              <a:buFont typeface="Arial"/>
              <a:buChar char="•"/>
            </a:pPr>
            <a:r>
              <a:rPr lang="da-DK" dirty="0">
                <a:latin typeface="NeuzeitGroReg"/>
                <a:cs typeface="NeuzeitGroReg"/>
              </a:rPr>
              <a:t>Gå sammen to og to.</a:t>
            </a:r>
            <a:br>
              <a:rPr lang="da-DK" dirty="0">
                <a:latin typeface="NeuzeitGroReg"/>
                <a:cs typeface="NeuzeitGroReg"/>
              </a:rPr>
            </a:b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Den ene starter som den ”blinde” og den anden som den ”seende”. </a:t>
            </a:r>
            <a:br>
              <a:rPr lang="da-DK" dirty="0">
                <a:latin typeface="NeuzeitGroReg"/>
                <a:cs typeface="NeuzeitGroReg"/>
              </a:rPr>
            </a:b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Den seende tager løbende små bøtter med forskellige aromaer i (fra den ene ende af rummet)</a:t>
            </a:r>
          </a:p>
          <a:p>
            <a:pPr marL="285750" indent="-285750">
              <a:lnSpc>
                <a:spcPct val="120000"/>
              </a:lnSpc>
              <a:buFont typeface="Arial"/>
              <a:buChar char="•"/>
            </a:pP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Han/hun præsenterer nu den blinde for en duft af gangen. </a:t>
            </a:r>
          </a:p>
          <a:p>
            <a:pPr>
              <a:lnSpc>
                <a:spcPct val="120000"/>
              </a:lnSpc>
            </a:pP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Det, som den blinde beslutter sig for, at duften må være, skrives ned af den seende i notesblokken. </a:t>
            </a:r>
            <a:br>
              <a:rPr lang="da-DK" dirty="0">
                <a:latin typeface="NeuzeitGroReg"/>
                <a:cs typeface="NeuzeitGroReg"/>
              </a:rPr>
            </a:b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Når den blinde har duftet til alle aromaer skiftes makkerparret og den ”nye” seende tager nu andre små bøtter med forskellige aromaer (fra den anden ende af rummet)</a:t>
            </a:r>
            <a:br>
              <a:rPr lang="da-DK" dirty="0">
                <a:latin typeface="NeuzeitGroReg"/>
                <a:cs typeface="NeuzeitGroReg"/>
              </a:rPr>
            </a:br>
            <a:endParaRPr lang="da-DK" dirty="0">
              <a:latin typeface="NeuzeitGroReg"/>
              <a:cs typeface="NeuzeitGroReg"/>
            </a:endParaRPr>
          </a:p>
          <a:p>
            <a:pPr marL="285750" indent="-285750">
              <a:lnSpc>
                <a:spcPct val="120000"/>
              </a:lnSpc>
              <a:buFont typeface="Arial"/>
              <a:buChar char="•"/>
            </a:pPr>
            <a:r>
              <a:rPr lang="da-DK" dirty="0">
                <a:latin typeface="NeuzeitGroReg"/>
                <a:cs typeface="NeuzeitGroReg"/>
              </a:rPr>
              <a:t>Der er i alt afsat 30 minutter til opgaven.</a:t>
            </a:r>
          </a:p>
        </p:txBody>
      </p:sp>
    </p:spTree>
    <p:extLst>
      <p:ext uri="{BB962C8B-B14F-4D97-AF65-F5344CB8AC3E}">
        <p14:creationId xmlns:p14="http://schemas.microsoft.com/office/powerpoint/2010/main" val="266518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GRUPPEOPGAVE 2</a:t>
            </a:r>
            <a:endParaRPr lang="x-none" b="0" dirty="0">
              <a:latin typeface="NeuzeitGroReg"/>
              <a:ea typeface="NeuzeitGroteskW01-Regular" charset="0"/>
              <a:cs typeface="NeuzeitGroReg"/>
            </a:endParaRPr>
          </a:p>
        </p:txBody>
      </p:sp>
      <p:sp>
        <p:nvSpPr>
          <p:cNvPr id="11" name="TextBox 10"/>
          <p:cNvSpPr txBox="1"/>
          <p:nvPr/>
        </p:nvSpPr>
        <p:spPr>
          <a:xfrm>
            <a:off x="838200" y="1506796"/>
            <a:ext cx="10515600" cy="2977739"/>
          </a:xfrm>
          <a:prstGeom prst="rect">
            <a:avLst/>
          </a:prstGeom>
          <a:noFill/>
        </p:spPr>
        <p:txBody>
          <a:bodyPr wrap="square" rtlCol="0">
            <a:noAutofit/>
          </a:bodyPr>
          <a:lstStyle/>
          <a:p>
            <a:pPr>
              <a:lnSpc>
                <a:spcPct val="120000"/>
              </a:lnSpc>
            </a:pPr>
            <a:r>
              <a:rPr lang="da-DK" dirty="0">
                <a:latin typeface="NeuzeitGroReg"/>
                <a:cs typeface="NeuzeitGroReg"/>
              </a:rPr>
              <a:t>SKU VI ALDRIG SMAGE NOGET VIN???</a:t>
            </a:r>
          </a:p>
          <a:p>
            <a:pPr>
              <a:lnSpc>
                <a:spcPct val="120000"/>
              </a:lnSpc>
            </a:pPr>
            <a:endParaRPr lang="da-DK" dirty="0">
              <a:latin typeface="NeuzeitGroReg"/>
              <a:cs typeface="NeuzeitGroReg"/>
            </a:endParaRPr>
          </a:p>
          <a:p>
            <a:pPr>
              <a:lnSpc>
                <a:spcPct val="120000"/>
              </a:lnSpc>
            </a:pPr>
            <a:r>
              <a:rPr lang="da-DK" dirty="0">
                <a:latin typeface="NeuzeitGroReg"/>
                <a:cs typeface="NeuzeitGroReg"/>
              </a:rPr>
              <a:t>Gå ud i grupper á 5-6 personer.</a:t>
            </a:r>
          </a:p>
          <a:p>
            <a:pPr>
              <a:lnSpc>
                <a:spcPct val="120000"/>
              </a:lnSpc>
            </a:pPr>
            <a:r>
              <a:rPr lang="da-DK" dirty="0">
                <a:latin typeface="NeuzeitGroReg"/>
                <a:cs typeface="NeuzeitGroReg"/>
              </a:rPr>
              <a:t>Hver person skal have ét glas hvid- og ét glas rødvin.</a:t>
            </a:r>
          </a:p>
          <a:p>
            <a:pPr>
              <a:lnSpc>
                <a:spcPct val="120000"/>
              </a:lnSpc>
            </a:pPr>
            <a:endParaRPr lang="da-DK" dirty="0">
              <a:latin typeface="NeuzeitGroReg"/>
              <a:cs typeface="NeuzeitGroReg"/>
            </a:endParaRPr>
          </a:p>
          <a:p>
            <a:pPr>
              <a:lnSpc>
                <a:spcPct val="120000"/>
              </a:lnSpc>
            </a:pPr>
            <a:r>
              <a:rPr lang="da-DK" b="1" dirty="0">
                <a:latin typeface="NeuzeitGroReg"/>
                <a:cs typeface="NeuzeitGroReg"/>
              </a:rPr>
              <a:t>Duft til vinen</a:t>
            </a:r>
          </a:p>
          <a:p>
            <a:pPr>
              <a:lnSpc>
                <a:spcPct val="120000"/>
              </a:lnSpc>
            </a:pPr>
            <a:r>
              <a:rPr lang="da-DK" dirty="0">
                <a:latin typeface="NeuzeitGroReg"/>
                <a:cs typeface="NeuzeitGroReg"/>
              </a:rPr>
              <a:t>Hvad dufter den af? </a:t>
            </a:r>
          </a:p>
          <a:p>
            <a:pPr>
              <a:lnSpc>
                <a:spcPct val="120000"/>
              </a:lnSpc>
            </a:pPr>
            <a:r>
              <a:rPr lang="da-DK" dirty="0">
                <a:latin typeface="NeuzeitGroReg"/>
                <a:cs typeface="NeuzeitGroReg"/>
              </a:rPr>
              <a:t>Både abstrakt og konkret </a:t>
            </a:r>
            <a:r>
              <a:rPr lang="mr-IN" dirty="0">
                <a:latin typeface="NeuzeitGroReg"/>
                <a:cs typeface="NeuzeitGroReg"/>
              </a:rPr>
              <a:t>–</a:t>
            </a:r>
            <a:r>
              <a:rPr lang="da-DK" dirty="0">
                <a:latin typeface="NeuzeitGroReg"/>
                <a:cs typeface="NeuzeitGroReg"/>
              </a:rPr>
              <a:t> skriv ned!</a:t>
            </a:r>
          </a:p>
          <a:p>
            <a:pPr>
              <a:lnSpc>
                <a:spcPct val="120000"/>
              </a:lnSpc>
            </a:pPr>
            <a:endParaRPr lang="da-DK" dirty="0">
              <a:latin typeface="NeuzeitGroReg"/>
              <a:cs typeface="NeuzeitGroReg"/>
            </a:endParaRPr>
          </a:p>
          <a:p>
            <a:pPr>
              <a:lnSpc>
                <a:spcPct val="120000"/>
              </a:lnSpc>
            </a:pPr>
            <a:r>
              <a:rPr lang="da-DK" b="1" dirty="0">
                <a:latin typeface="NeuzeitGroReg"/>
                <a:cs typeface="NeuzeitGroReg"/>
              </a:rPr>
              <a:t>Smag på vinen</a:t>
            </a:r>
          </a:p>
          <a:p>
            <a:pPr>
              <a:lnSpc>
                <a:spcPct val="120000"/>
              </a:lnSpc>
            </a:pPr>
            <a:r>
              <a:rPr lang="da-DK" dirty="0">
                <a:latin typeface="NeuzeitGroReg"/>
                <a:cs typeface="NeuzeitGroReg"/>
              </a:rPr>
              <a:t>Hvad smager den? </a:t>
            </a:r>
          </a:p>
          <a:p>
            <a:pPr>
              <a:lnSpc>
                <a:spcPct val="120000"/>
              </a:lnSpc>
            </a:pPr>
            <a:r>
              <a:rPr lang="da-DK" dirty="0">
                <a:latin typeface="NeuzeitGroReg"/>
                <a:cs typeface="NeuzeitGroReg"/>
              </a:rPr>
              <a:t>Både abstrakt og konkret </a:t>
            </a:r>
            <a:r>
              <a:rPr lang="mr-IN" dirty="0">
                <a:latin typeface="NeuzeitGroReg"/>
                <a:cs typeface="NeuzeitGroReg"/>
              </a:rPr>
              <a:t>–</a:t>
            </a:r>
            <a:r>
              <a:rPr lang="da-DK" dirty="0">
                <a:latin typeface="NeuzeitGroReg"/>
                <a:cs typeface="NeuzeitGroReg"/>
              </a:rPr>
              <a:t> skriv ned!</a:t>
            </a:r>
          </a:p>
          <a:p>
            <a:pPr>
              <a:lnSpc>
                <a:spcPct val="120000"/>
              </a:lnSpc>
            </a:pPr>
            <a:endParaRPr lang="da-DK" dirty="0">
              <a:latin typeface="NeuzeitGroReg"/>
              <a:cs typeface="NeuzeitGroReg"/>
            </a:endParaRPr>
          </a:p>
        </p:txBody>
      </p:sp>
      <p:pic>
        <p:nvPicPr>
          <p:cNvPr id="4" name="Picture 3" descr="shutterstock_7958441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867" y="1840257"/>
            <a:ext cx="2150532" cy="3606730"/>
          </a:xfrm>
          <a:prstGeom prst="rect">
            <a:avLst/>
          </a:prstGeom>
        </p:spPr>
      </p:pic>
    </p:spTree>
    <p:extLst>
      <p:ext uri="{BB962C8B-B14F-4D97-AF65-F5344CB8AC3E}">
        <p14:creationId xmlns:p14="http://schemas.microsoft.com/office/powerpoint/2010/main" val="183242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0A88133-3620-4A41-AE14-12356D5FF58B}"/>
              </a:ext>
            </a:extLst>
          </p:cNvPr>
          <p:cNvPicPr>
            <a:picLocks noChangeAspect="1"/>
          </p:cNvPicPr>
          <p:nvPr/>
        </p:nvPicPr>
        <p:blipFill rotWithShape="1">
          <a:blip r:embed="rId2">
            <a:extLst>
              <a:ext uri="{28A0092B-C50C-407E-A947-70E740481C1C}">
                <a14:useLocalDpi xmlns:a14="http://schemas.microsoft.com/office/drawing/2010/main" val="0"/>
              </a:ext>
            </a:extLst>
          </a:blip>
          <a:srcRect l="16810" r="17018"/>
          <a:stretch/>
        </p:blipFill>
        <p:spPr>
          <a:xfrm>
            <a:off x="8598310" y="3552955"/>
            <a:ext cx="3422625" cy="3316741"/>
          </a:xfrm>
          <a:prstGeom prst="rect">
            <a:avLst/>
          </a:prstGeom>
        </p:spPr>
      </p:pic>
      <p:sp>
        <p:nvSpPr>
          <p:cNvPr id="1045" name="Title 1"/>
          <p:cNvSpPr txBox="1"/>
          <p:nvPr/>
        </p:nvSpPr>
        <p:spPr>
          <a:xfrm>
            <a:off x="883919" y="277158"/>
            <a:ext cx="10424161" cy="63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lang="da-DK" sz="2800" b="1" dirty="0">
                <a:latin typeface="NeuzeitGroteskW01-Regular" pitchFamily="2" charset="0"/>
                <a:ea typeface="Neuzeit Grotesk Light" charset="0"/>
                <a:cs typeface="Neuzeit Grotesk Light" charset="0"/>
              </a:rPr>
              <a:t>SUPPLERENDE LITTERATUR (IKKE PENSUM)</a:t>
            </a:r>
            <a:endParaRPr lang="x-none" sz="2800" b="1" dirty="0">
              <a:latin typeface="NeuzeitGroteskW01-Regular" pitchFamily="2" charset="0"/>
              <a:ea typeface="Neuzeit Grotesk Light" charset="0"/>
              <a:cs typeface="Neuzeit Grotesk Light" charset="0"/>
            </a:endParaRPr>
          </a:p>
        </p:txBody>
      </p:sp>
      <p:sp>
        <p:nvSpPr>
          <p:cNvPr id="5" name="Text Placeholder 3">
            <a:extLst>
              <a:ext uri="{FF2B5EF4-FFF2-40B4-BE49-F238E27FC236}">
                <a16:creationId xmlns:a16="http://schemas.microsoft.com/office/drawing/2014/main" id="{E501D89A-9329-A70B-4C44-E4874E25695F}"/>
              </a:ext>
            </a:extLst>
          </p:cNvPr>
          <p:cNvSpPr txBox="1">
            <a:spLocks/>
          </p:cNvSpPr>
          <p:nvPr/>
        </p:nvSpPr>
        <p:spPr>
          <a:xfrm>
            <a:off x="844575" y="1227399"/>
            <a:ext cx="5207000" cy="4346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x-none" dirty="0"/>
          </a:p>
        </p:txBody>
      </p:sp>
      <p:sp>
        <p:nvSpPr>
          <p:cNvPr id="2" name="Text Placeholder 3">
            <a:extLst>
              <a:ext uri="{FF2B5EF4-FFF2-40B4-BE49-F238E27FC236}">
                <a16:creationId xmlns:a16="http://schemas.microsoft.com/office/drawing/2014/main" id="{AC3711B5-7488-14E1-7901-C8AEF129A4EB}"/>
              </a:ext>
            </a:extLst>
          </p:cNvPr>
          <p:cNvSpPr txBox="1">
            <a:spLocks/>
          </p:cNvSpPr>
          <p:nvPr/>
        </p:nvSpPr>
        <p:spPr>
          <a:xfrm>
            <a:off x="996975" y="1379799"/>
            <a:ext cx="6463368" cy="4346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800" dirty="0">
              <a:latin typeface="Neuzeit Grotesk" charset="0"/>
              <a:ea typeface="Neuzeit Grotesk" charset="0"/>
              <a:cs typeface="Neuzeit Grotesk" charset="0"/>
            </a:endParaRPr>
          </a:p>
          <a:p>
            <a:pPr marL="0" indent="0">
              <a:buFont typeface="Arial" panose="020B0604020202020204" pitchFamily="34" charset="0"/>
              <a:buNone/>
            </a:pPr>
            <a:r>
              <a:rPr lang="da-DK" sz="1800" dirty="0">
                <a:latin typeface="Neuzeit Grotesk" charset="0"/>
                <a:ea typeface="Neuzeit Grotesk" charset="0"/>
                <a:cs typeface="Neuzeit Grotesk" charset="0"/>
              </a:rPr>
              <a:t>Smag for livet:</a:t>
            </a:r>
          </a:p>
          <a:p>
            <a:pPr marL="0" indent="0">
              <a:buNone/>
            </a:pPr>
            <a:r>
              <a:rPr lang="da-DK" sz="1800" dirty="0">
                <a:latin typeface="Neuzeit Grotesk" charset="0"/>
                <a:ea typeface="Neuzeit Grotesk" charset="0"/>
                <a:cs typeface="Neuzeit Grotesk" charset="0"/>
                <a:hlinkClick r:id="rId3"/>
              </a:rPr>
              <a:t>https://www.smagforlivet.dk/materialer/smagssansen</a:t>
            </a:r>
            <a:endParaRPr lang="da-DK" sz="1800" dirty="0">
              <a:latin typeface="Neuzeit Grotesk" charset="0"/>
              <a:ea typeface="Neuzeit Grotesk" charset="0"/>
              <a:cs typeface="Neuzeit Grotesk" charset="0"/>
            </a:endParaRPr>
          </a:p>
          <a:p>
            <a:pPr marL="0" indent="0">
              <a:buNone/>
            </a:pPr>
            <a:endParaRPr lang="da-DK" sz="1800" dirty="0">
              <a:latin typeface="Neuzeit Grotesk" charset="0"/>
              <a:ea typeface="Neuzeit Grotesk" charset="0"/>
              <a:cs typeface="Neuzeit Grotesk" charset="0"/>
            </a:endParaRPr>
          </a:p>
        </p:txBody>
      </p:sp>
    </p:spTree>
    <p:extLst>
      <p:ext uri="{BB962C8B-B14F-4D97-AF65-F5344CB8AC3E}">
        <p14:creationId xmlns:p14="http://schemas.microsoft.com/office/powerpoint/2010/main" val="27641675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p:nvPr/>
        </p:nvSpPr>
        <p:spPr>
          <a:xfrm>
            <a:off x="883919" y="277158"/>
            <a:ext cx="10424162" cy="63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2800">
                <a:latin typeface="Neuzeit Grotesk W01 Regular"/>
                <a:ea typeface="Neuzeit Grotesk W01 Regular"/>
                <a:cs typeface="Neuzeit Grotesk W01 Regular"/>
                <a:sym typeface="Neuzeit Grotesk W01 Regular"/>
              </a:defRPr>
            </a:lvl1pPr>
          </a:lstStyle>
          <a:p>
            <a:endParaRPr dirty="0"/>
          </a:p>
        </p:txBody>
      </p:sp>
      <p:sp>
        <p:nvSpPr>
          <p:cNvPr id="2" name="Title 1">
            <a:extLst>
              <a:ext uri="{FF2B5EF4-FFF2-40B4-BE49-F238E27FC236}">
                <a16:creationId xmlns:a16="http://schemas.microsoft.com/office/drawing/2014/main" id="{4AD820F4-FE6E-EECD-4AAF-A71E899BBF9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teskW01-Regular" pitchFamily="2" charset="0"/>
                <a:cs typeface="NeuzeitGroReg"/>
              </a:rPr>
              <a:t>FAGMÅL: SENSORIK OG SANSETEORI</a:t>
            </a:r>
          </a:p>
        </p:txBody>
      </p:sp>
      <p:sp>
        <p:nvSpPr>
          <p:cNvPr id="3" name="TextBox 1">
            <a:extLst>
              <a:ext uri="{FF2B5EF4-FFF2-40B4-BE49-F238E27FC236}">
                <a16:creationId xmlns:a16="http://schemas.microsoft.com/office/drawing/2014/main" id="{A689F04C-4E15-9AE3-5939-E9F125AC8494}"/>
              </a:ext>
            </a:extLst>
          </p:cNvPr>
          <p:cNvSpPr txBox="1"/>
          <p:nvPr/>
        </p:nvSpPr>
        <p:spPr>
          <a:xfrm>
            <a:off x="6824133" y="626533"/>
            <a:ext cx="184666"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8895A1F-D0AB-4689-E2FC-502742033316}"/>
              </a:ext>
            </a:extLst>
          </p:cNvPr>
          <p:cNvSpPr txBox="1"/>
          <p:nvPr/>
        </p:nvSpPr>
        <p:spPr>
          <a:xfrm>
            <a:off x="1854200" y="2476500"/>
            <a:ext cx="184666" cy="646331"/>
          </a:xfrm>
          <a:prstGeom prst="rect">
            <a:avLst/>
          </a:prstGeom>
          <a:noFill/>
        </p:spPr>
        <p:txBody>
          <a:bodyPr wrap="none" rtlCol="0">
            <a:spAutoFit/>
          </a:bodyPr>
          <a:lstStyle/>
          <a:p>
            <a:pPr lvl="0"/>
            <a:endParaRPr lang="en-US" dirty="0"/>
          </a:p>
          <a:p>
            <a:endParaRPr lang="en-US" dirty="0"/>
          </a:p>
        </p:txBody>
      </p:sp>
      <p:sp>
        <p:nvSpPr>
          <p:cNvPr id="5" name="Pladsholder til indhold 2">
            <a:extLst>
              <a:ext uri="{FF2B5EF4-FFF2-40B4-BE49-F238E27FC236}">
                <a16:creationId xmlns:a16="http://schemas.microsoft.com/office/drawing/2014/main" id="{A9EB9A56-4B1E-12D9-5E2D-B7FFDBAB8BCE}"/>
              </a:ext>
            </a:extLst>
          </p:cNvPr>
          <p:cNvSpPr txBox="1">
            <a:spLocks/>
          </p:cNvSpPr>
          <p:nvPr/>
        </p:nvSpPr>
        <p:spPr>
          <a:xfrm>
            <a:off x="541283" y="2837793"/>
            <a:ext cx="1899166" cy="3747068"/>
          </a:xfrm>
          <a:prstGeom prst="rect">
            <a:avLst/>
          </a:prstGeom>
          <a:ln w="12700">
            <a:solidFill>
              <a:schemeClr val="tx1"/>
            </a:solidFill>
          </a:ln>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endParaRPr lang="da-DK" sz="2400" dirty="0">
              <a:latin typeface="Neuzeit Grotesk" pitchFamily="2" charset="77"/>
            </a:endParaRPr>
          </a:p>
          <a:p>
            <a:pPr marL="0" indent="0" algn="ctr">
              <a:lnSpc>
                <a:spcPct val="200000"/>
              </a:lnSpc>
              <a:buNone/>
            </a:pPr>
            <a:endParaRPr lang="da-DK" sz="2400" dirty="0">
              <a:latin typeface="Neuzeit Grotesk" pitchFamily="2" charset="77"/>
            </a:endParaRPr>
          </a:p>
          <a:p>
            <a:pPr marL="0" indent="0" algn="ctr">
              <a:lnSpc>
                <a:spcPct val="200000"/>
              </a:lnSpc>
              <a:buNone/>
            </a:pPr>
            <a:endParaRPr lang="da-DK" sz="2400" b="1" dirty="0">
              <a:latin typeface="Neuzeit Grotesk" pitchFamily="2" charset="77"/>
            </a:endParaRPr>
          </a:p>
          <a:p>
            <a:pPr marL="0" indent="0" algn="ctr">
              <a:lnSpc>
                <a:spcPct val="100000"/>
              </a:lnSpc>
              <a:buNone/>
            </a:pPr>
            <a:r>
              <a:rPr lang="da-DK" sz="2400" b="1" dirty="0">
                <a:latin typeface="NeuzeitGroteskW01-Regular" pitchFamily="2" charset="0"/>
              </a:rPr>
              <a:t>SENSORIK OG SANSER</a:t>
            </a:r>
          </a:p>
          <a:p>
            <a:pPr marL="0" indent="0">
              <a:lnSpc>
                <a:spcPct val="200000"/>
              </a:lnSpc>
              <a:buNone/>
            </a:pPr>
            <a:endParaRPr lang="da-DK" sz="2800" dirty="0">
              <a:latin typeface="NeuzeitGroteskW01-Regular" pitchFamily="2" charset="0"/>
              <a:cs typeface="NeuzeitGroReg"/>
            </a:endParaRPr>
          </a:p>
          <a:p>
            <a:pPr marL="0" indent="0" algn="ctr">
              <a:lnSpc>
                <a:spcPct val="200000"/>
              </a:lnSpc>
              <a:buNone/>
            </a:pPr>
            <a:endParaRPr lang="da-DK" sz="3200" dirty="0">
              <a:latin typeface="NeuzeitGroReg"/>
              <a:cs typeface="NeuzeitGroReg"/>
            </a:endParaRPr>
          </a:p>
          <a:p>
            <a:pPr marL="0" indent="0" algn="ctr">
              <a:lnSpc>
                <a:spcPct val="200000"/>
              </a:lnSpc>
              <a:buNone/>
            </a:pPr>
            <a:endParaRPr lang="da-DK" sz="3200" dirty="0">
              <a:latin typeface="NeuzeitGroReg"/>
              <a:cs typeface="NeuzeitGroReg"/>
            </a:endParaRPr>
          </a:p>
        </p:txBody>
      </p:sp>
      <p:sp>
        <p:nvSpPr>
          <p:cNvPr id="6" name="TextBox 4">
            <a:extLst>
              <a:ext uri="{FF2B5EF4-FFF2-40B4-BE49-F238E27FC236}">
                <a16:creationId xmlns:a16="http://schemas.microsoft.com/office/drawing/2014/main" id="{D19E5F4C-34BF-330E-1BB0-174EFA5DCE40}"/>
              </a:ext>
            </a:extLst>
          </p:cNvPr>
          <p:cNvSpPr txBox="1"/>
          <p:nvPr/>
        </p:nvSpPr>
        <p:spPr>
          <a:xfrm>
            <a:off x="2552700" y="1371600"/>
            <a:ext cx="184666" cy="369332"/>
          </a:xfrm>
          <a:prstGeom prst="rect">
            <a:avLst/>
          </a:prstGeom>
          <a:noFill/>
        </p:spPr>
        <p:txBody>
          <a:bodyPr wrap="none" rtlCol="0">
            <a:spAutoFit/>
          </a:bodyPr>
          <a:lstStyle/>
          <a:p>
            <a:endParaRPr lang="en-US" dirty="0"/>
          </a:p>
        </p:txBody>
      </p:sp>
      <p:sp>
        <p:nvSpPr>
          <p:cNvPr id="7" name="TextBox 10">
            <a:extLst>
              <a:ext uri="{FF2B5EF4-FFF2-40B4-BE49-F238E27FC236}">
                <a16:creationId xmlns:a16="http://schemas.microsoft.com/office/drawing/2014/main" id="{50FE8818-F13D-D8DB-8DD7-FA7DD8139743}"/>
              </a:ext>
            </a:extLst>
          </p:cNvPr>
          <p:cNvSpPr txBox="1"/>
          <p:nvPr/>
        </p:nvSpPr>
        <p:spPr>
          <a:xfrm>
            <a:off x="2877576" y="2885089"/>
            <a:ext cx="8647017" cy="3695752"/>
          </a:xfrm>
          <a:prstGeom prst="rect">
            <a:avLst/>
          </a:prstGeom>
          <a:noFill/>
        </p:spPr>
        <p:txBody>
          <a:bodyPr wrap="square" rtlCol="0">
            <a:noAutofit/>
          </a:bodyPr>
          <a:lstStyle/>
          <a:p>
            <a:pPr>
              <a:lnSpc>
                <a:spcPct val="150000"/>
              </a:lnSpc>
            </a:pPr>
            <a:r>
              <a:rPr lang="da-DK" sz="1600" dirty="0">
                <a:effectLst/>
                <a:latin typeface="NeuzeitGroteskW01-Regular" pitchFamily="2" charset="0"/>
                <a:ea typeface="Times New Roman" panose="02020603050405020304" pitchFamily="18" charset="0"/>
              </a:rPr>
              <a:t>Sanseapparatet er en sommeliers vigtigste redskab. </a:t>
            </a:r>
          </a:p>
          <a:p>
            <a:pPr>
              <a:lnSpc>
                <a:spcPct val="150000"/>
              </a:lnSpc>
            </a:pPr>
            <a:r>
              <a:rPr lang="da-DK" sz="1600" dirty="0">
                <a:effectLst/>
                <a:latin typeface="NeuzeitGroteskW01-Regular" pitchFamily="2" charset="0"/>
                <a:ea typeface="Times New Roman" panose="02020603050405020304" pitchFamily="18" charset="0"/>
              </a:rPr>
              <a:t>Den studerende skal lære og forstå både betydningen for både vores: </a:t>
            </a:r>
          </a:p>
          <a:p>
            <a:pPr marL="285750" indent="-285750">
              <a:lnSpc>
                <a:spcPct val="150000"/>
              </a:lnSpc>
              <a:buFont typeface="Arial" panose="020B0604020202020204" pitchFamily="34" charset="0"/>
              <a:buChar char="•"/>
            </a:pPr>
            <a:r>
              <a:rPr lang="da-DK" sz="1600" dirty="0">
                <a:latin typeface="NeuzeitGroteskW01-Regular" pitchFamily="2" charset="0"/>
                <a:ea typeface="Times New Roman" panose="02020603050405020304" pitchFamily="18" charset="0"/>
              </a:rPr>
              <a:t>G</a:t>
            </a:r>
            <a:r>
              <a:rPr lang="da-DK" sz="1600" dirty="0">
                <a:effectLst/>
                <a:latin typeface="NeuzeitGroteskW01-Regular" pitchFamily="2" charset="0"/>
                <a:ea typeface="Times New Roman" panose="02020603050405020304" pitchFamily="18" charset="0"/>
              </a:rPr>
              <a:t>rundsanser (smage, dufte, se, føle og høre) </a:t>
            </a:r>
          </a:p>
          <a:p>
            <a:pPr marL="285750" indent="-285750">
              <a:lnSpc>
                <a:spcPct val="150000"/>
              </a:lnSpc>
              <a:buFont typeface="Arial" panose="020B0604020202020204" pitchFamily="34" charset="0"/>
              <a:buChar char="•"/>
            </a:pPr>
            <a:r>
              <a:rPr lang="da-DK" sz="1600" dirty="0">
                <a:latin typeface="NeuzeitGroteskW01-Regular" pitchFamily="2" charset="0"/>
                <a:ea typeface="Times New Roman" panose="02020603050405020304" pitchFamily="18" charset="0"/>
              </a:rPr>
              <a:t>S</a:t>
            </a:r>
            <a:r>
              <a:rPr lang="da-DK" sz="1600" dirty="0">
                <a:effectLst/>
                <a:latin typeface="NeuzeitGroteskW01-Regular" pitchFamily="2" charset="0"/>
                <a:ea typeface="Times New Roman" panose="02020603050405020304" pitchFamily="18" charset="0"/>
              </a:rPr>
              <a:t>magesmage (salt, surt, sødt, bittert, umami) </a:t>
            </a:r>
          </a:p>
          <a:p>
            <a:pPr marL="285750" indent="-285750">
              <a:lnSpc>
                <a:spcPct val="150000"/>
              </a:lnSpc>
              <a:buFont typeface="Arial" panose="020B0604020202020204" pitchFamily="34" charset="0"/>
              <a:buChar char="•"/>
            </a:pPr>
            <a:r>
              <a:rPr lang="da-DK" sz="1600" dirty="0">
                <a:effectLst/>
                <a:latin typeface="NeuzeitGroteskW01-Regular" pitchFamily="2" charset="0"/>
                <a:ea typeface="Times New Roman" panose="02020603050405020304" pitchFamily="18" charset="0"/>
              </a:rPr>
              <a:t>Vigtigheden af opbyggelse og vedligeholdelse af deres aroma-/smagsbibliotek</a:t>
            </a:r>
          </a:p>
          <a:p>
            <a:pPr marL="285750" indent="-285750">
              <a:lnSpc>
                <a:spcPct val="150000"/>
              </a:lnSpc>
              <a:buFont typeface="Arial" panose="020B0604020202020204" pitchFamily="34" charset="0"/>
              <a:buChar char="•"/>
            </a:pPr>
            <a:endParaRPr lang="da-DK" sz="1600" dirty="0">
              <a:effectLst/>
              <a:latin typeface="NeuzeitGroteskW01-Regular" pitchFamily="2" charset="0"/>
              <a:ea typeface="Times New Roman" panose="02020603050405020304" pitchFamily="18" charset="0"/>
            </a:endParaRPr>
          </a:p>
          <a:p>
            <a:pPr>
              <a:lnSpc>
                <a:spcPct val="150000"/>
              </a:lnSpc>
            </a:pPr>
            <a:r>
              <a:rPr lang="da-DK" sz="1600" dirty="0">
                <a:effectLst/>
                <a:latin typeface="NeuzeitGroteskW01-Regular" pitchFamily="2" charset="0"/>
                <a:ea typeface="Times New Roman" panose="02020603050405020304" pitchFamily="18" charset="0"/>
              </a:rPr>
              <a:t>Vigtigst er at forstå sammenhæng og teknik i vores lugte- og smagssans. </a:t>
            </a:r>
          </a:p>
          <a:p>
            <a:pPr>
              <a:lnSpc>
                <a:spcPct val="150000"/>
              </a:lnSpc>
            </a:pPr>
            <a:endParaRPr lang="da-DK" sz="1600" dirty="0">
              <a:effectLst/>
              <a:latin typeface="NeuzeitGroteskW01-Regular" pitchFamily="2" charset="0"/>
              <a:ea typeface="Times New Roman" panose="02020603050405020304" pitchFamily="18" charset="0"/>
            </a:endParaRPr>
          </a:p>
          <a:p>
            <a:r>
              <a:rPr lang="da-DK" sz="1600" dirty="0">
                <a:effectLst/>
                <a:latin typeface="NeuzeitGroteskW01-Regular" pitchFamily="2" charset="0"/>
                <a:ea typeface="Times New Roman" panose="02020603050405020304" pitchFamily="18" charset="0"/>
                <a:cs typeface="Times New Roman" panose="02020603050405020304" pitchFamily="18" charset="0"/>
              </a:rPr>
              <a:t>Dette er udgangspunktet for at udvikle og styre den studerendes aromabibliotek, hvilket gør den studerende til en varieret og detaljeorienteret blindsmager. </a:t>
            </a:r>
            <a:endParaRPr lang="da-DK" sz="1400" b="1" dirty="0">
              <a:latin typeface="NeuzeitGroteskW01-Regular" pitchFamily="2" charset="0"/>
            </a:endParaRPr>
          </a:p>
        </p:txBody>
      </p:sp>
      <p:sp>
        <p:nvSpPr>
          <p:cNvPr id="8" name="Pladsholder til indhold 2">
            <a:extLst>
              <a:ext uri="{FF2B5EF4-FFF2-40B4-BE49-F238E27FC236}">
                <a16:creationId xmlns:a16="http://schemas.microsoft.com/office/drawing/2014/main" id="{CDFF0B9E-3D60-DECF-5147-9D6D519ABAD0}"/>
              </a:ext>
            </a:extLst>
          </p:cNvPr>
          <p:cNvSpPr txBox="1">
            <a:spLocks/>
          </p:cNvSpPr>
          <p:nvPr/>
        </p:nvSpPr>
        <p:spPr>
          <a:xfrm>
            <a:off x="541283" y="1268443"/>
            <a:ext cx="1899166" cy="999062"/>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da-DK" sz="2400" b="1" dirty="0">
                <a:latin typeface="NeuzeitGroteskW01-Regular" pitchFamily="2" charset="0"/>
              </a:rPr>
              <a:t>Fag</a:t>
            </a:r>
            <a:endParaRPr lang="da-DK" sz="2400" b="1" dirty="0">
              <a:latin typeface="NeuzeitGroteskW01-Regular" pitchFamily="2" charset="0"/>
              <a:cs typeface="NeuzeitGroReg"/>
            </a:endParaRPr>
          </a:p>
          <a:p>
            <a:pPr marL="0" indent="0" algn="ctr">
              <a:lnSpc>
                <a:spcPct val="200000"/>
              </a:lnSpc>
              <a:buNone/>
            </a:pPr>
            <a:endParaRPr lang="da-DK" sz="3200" dirty="0">
              <a:latin typeface="NeuzeitGroReg"/>
              <a:cs typeface="NeuzeitGroReg"/>
            </a:endParaRPr>
          </a:p>
        </p:txBody>
      </p:sp>
      <p:sp>
        <p:nvSpPr>
          <p:cNvPr id="9" name="Pladsholder til indhold 2">
            <a:extLst>
              <a:ext uri="{FF2B5EF4-FFF2-40B4-BE49-F238E27FC236}">
                <a16:creationId xmlns:a16="http://schemas.microsoft.com/office/drawing/2014/main" id="{51CFF07F-4E30-46B0-467D-B4FD16D136C4}"/>
              </a:ext>
            </a:extLst>
          </p:cNvPr>
          <p:cNvSpPr txBox="1">
            <a:spLocks/>
          </p:cNvSpPr>
          <p:nvPr/>
        </p:nvSpPr>
        <p:spPr>
          <a:xfrm>
            <a:off x="2877576" y="1273199"/>
            <a:ext cx="8476224" cy="999062"/>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1272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1272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da-DK" sz="2400" b="1" dirty="0">
                <a:latin typeface="NeuzeitGroteskW01-Regular" pitchFamily="2" charset="0"/>
              </a:rPr>
              <a:t>Målpinde</a:t>
            </a:r>
            <a:endParaRPr lang="da-DK" sz="2400" b="1" dirty="0">
              <a:latin typeface="NeuzeitGroteskW01-Regular" pitchFamily="2" charset="0"/>
              <a:cs typeface="NeuzeitGroReg"/>
            </a:endParaRPr>
          </a:p>
          <a:p>
            <a:pPr marL="0" indent="0" algn="ctr">
              <a:lnSpc>
                <a:spcPct val="200000"/>
              </a:lnSpc>
              <a:buNone/>
            </a:pPr>
            <a:endParaRPr lang="da-DK" sz="3200" dirty="0">
              <a:latin typeface="NeuzeitGroReg"/>
              <a:cs typeface="NeuzeitGroReg"/>
            </a:endParaRPr>
          </a:p>
        </p:txBody>
      </p:sp>
      <p:sp>
        <p:nvSpPr>
          <p:cNvPr id="10" name="Pil ned 9">
            <a:extLst>
              <a:ext uri="{FF2B5EF4-FFF2-40B4-BE49-F238E27FC236}">
                <a16:creationId xmlns:a16="http://schemas.microsoft.com/office/drawing/2014/main" id="{478ACBE2-168D-F2D2-AF4C-04E5EC2B033F}"/>
              </a:ext>
            </a:extLst>
          </p:cNvPr>
          <p:cNvSpPr/>
          <p:nvPr/>
        </p:nvSpPr>
        <p:spPr>
          <a:xfrm>
            <a:off x="1244309" y="2153333"/>
            <a:ext cx="497640" cy="646332"/>
          </a:xfrm>
          <a:prstGeom prst="downArrow">
            <a:avLst/>
          </a:prstGeom>
          <a:solidFill>
            <a:srgbClr val="E5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l ned 10">
            <a:extLst>
              <a:ext uri="{FF2B5EF4-FFF2-40B4-BE49-F238E27FC236}">
                <a16:creationId xmlns:a16="http://schemas.microsoft.com/office/drawing/2014/main" id="{3A7C14D5-DC9C-E149-162D-26374015CB98}"/>
              </a:ext>
            </a:extLst>
          </p:cNvPr>
          <p:cNvSpPr/>
          <p:nvPr/>
        </p:nvSpPr>
        <p:spPr>
          <a:xfrm>
            <a:off x="6866868" y="2153333"/>
            <a:ext cx="497640" cy="646332"/>
          </a:xfrm>
          <a:prstGeom prst="downArrow">
            <a:avLst/>
          </a:prstGeom>
          <a:solidFill>
            <a:srgbClr val="E5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031301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FC1B54-8CBD-5D44-B1AF-979177899FA7}"/>
              </a:ext>
            </a:extLst>
          </p:cNvPr>
          <p:cNvSpPr txBox="1"/>
          <p:nvPr/>
        </p:nvSpPr>
        <p:spPr>
          <a:xfrm>
            <a:off x="1027133" y="766101"/>
            <a:ext cx="10221239" cy="523220"/>
          </a:xfrm>
          <a:prstGeom prst="rect">
            <a:avLst/>
          </a:prstGeom>
          <a:noFill/>
        </p:spPr>
        <p:txBody>
          <a:bodyPr wrap="square" rtlCol="0">
            <a:spAutoFit/>
          </a:bodyPr>
          <a:lstStyle/>
          <a:p>
            <a:pPr algn="ctr"/>
            <a:r>
              <a:rPr lang="da-DK" sz="2800" dirty="0">
                <a:latin typeface="NeuzeitGroReg"/>
                <a:ea typeface="NeuzeitGroteskW01-Regular" charset="0"/>
                <a:cs typeface="NeuzeitGroReg"/>
              </a:rPr>
              <a:t>SANSETEORI </a:t>
            </a:r>
            <a:r>
              <a:rPr lang="mr-IN" sz="2800" dirty="0">
                <a:latin typeface="NeuzeitGroReg"/>
                <a:ea typeface="NeuzeitGroteskW01-Regular" charset="0"/>
                <a:cs typeface="NeuzeitGroReg"/>
              </a:rPr>
              <a:t>–</a:t>
            </a:r>
            <a:r>
              <a:rPr lang="da-DK" sz="2800" dirty="0">
                <a:latin typeface="NeuzeitGroReg"/>
                <a:ea typeface="NeuzeitGroteskW01-Regular" charset="0"/>
                <a:cs typeface="NeuzeitGroReg"/>
              </a:rPr>
              <a:t> HVAD HANDLER DET OM</a:t>
            </a:r>
            <a:endParaRPr lang="x-none" sz="2800" dirty="0">
              <a:latin typeface="NeuzeitGroReg"/>
              <a:ea typeface="NeuzeitGroteskW01-Regular" charset="0"/>
              <a:cs typeface="NeuzeitGroReg"/>
            </a:endParaRPr>
          </a:p>
        </p:txBody>
      </p:sp>
      <p:sp>
        <p:nvSpPr>
          <p:cNvPr id="11" name="TextBox 10"/>
          <p:cNvSpPr txBox="1"/>
          <p:nvPr/>
        </p:nvSpPr>
        <p:spPr>
          <a:xfrm>
            <a:off x="1707630" y="1878333"/>
            <a:ext cx="10027154" cy="6186310"/>
          </a:xfrm>
          <a:prstGeom prst="rect">
            <a:avLst/>
          </a:prstGeom>
          <a:noFill/>
        </p:spPr>
        <p:txBody>
          <a:bodyPr wrap="square" numCol="2" rtlCol="0">
            <a:spAutoFit/>
          </a:bodyPr>
          <a:lstStyle/>
          <a:p>
            <a:pPr marL="285750" lvl="0" indent="-285750">
              <a:lnSpc>
                <a:spcPct val="200000"/>
              </a:lnSpc>
              <a:buFont typeface="Arial"/>
              <a:buChar char="•"/>
              <a:defRPr/>
            </a:pPr>
            <a:r>
              <a:rPr lang="da-DK" dirty="0">
                <a:solidFill>
                  <a:srgbClr val="000000"/>
                </a:solidFill>
                <a:latin typeface="NeuzeitGroReg"/>
                <a:cs typeface="NeuzeitGroReg"/>
              </a:rPr>
              <a:t>Hvad er sanser</a:t>
            </a:r>
          </a:p>
          <a:p>
            <a:pPr marL="285750" lvl="0" indent="-285750">
              <a:lnSpc>
                <a:spcPct val="200000"/>
              </a:lnSpc>
              <a:buFont typeface="Arial"/>
              <a:buChar char="•"/>
              <a:defRPr/>
            </a:pPr>
            <a:r>
              <a:rPr lang="da-DK" dirty="0">
                <a:latin typeface="NeuzeitGroReg"/>
                <a:cs typeface="NeuzeitGroReg"/>
              </a:rPr>
              <a:t>Grundsanser</a:t>
            </a:r>
          </a:p>
          <a:p>
            <a:pPr marL="285750" indent="-285750">
              <a:lnSpc>
                <a:spcPct val="200000"/>
              </a:lnSpc>
              <a:buFont typeface="Arial"/>
              <a:buChar char="•"/>
              <a:defRPr/>
            </a:pPr>
            <a:r>
              <a:rPr lang="da-DK" dirty="0">
                <a:latin typeface="NeuzeitGroReg"/>
                <a:cs typeface="NeuzeitGroReg"/>
              </a:rPr>
              <a:t>Hvornår og hvordan sanser vi? </a:t>
            </a:r>
          </a:p>
          <a:p>
            <a:pPr marL="285750" indent="-285750">
              <a:lnSpc>
                <a:spcPct val="200000"/>
              </a:lnSpc>
              <a:buFont typeface="Arial"/>
              <a:buChar char="•"/>
              <a:defRPr/>
            </a:pPr>
            <a:r>
              <a:rPr lang="da-DK" dirty="0">
                <a:latin typeface="NeuzeitGroReg"/>
                <a:cs typeface="NeuzeitGroReg"/>
              </a:rPr>
              <a:t>Aroma / smagsbibliotek</a:t>
            </a:r>
          </a:p>
          <a:p>
            <a:pPr marL="285750" indent="-285750">
              <a:lnSpc>
                <a:spcPct val="200000"/>
              </a:lnSpc>
              <a:buFont typeface="Arial"/>
              <a:buChar char="•"/>
              <a:defRPr/>
            </a:pPr>
            <a:r>
              <a:rPr lang="da-DK" dirty="0">
                <a:latin typeface="NeuzeitGroReg"/>
                <a:cs typeface="NeuzeitGroReg"/>
              </a:rPr>
              <a:t>Lugtesansen</a:t>
            </a:r>
          </a:p>
          <a:p>
            <a:pPr marL="285750" indent="-285750">
              <a:lnSpc>
                <a:spcPct val="200000"/>
              </a:lnSpc>
              <a:buFont typeface="Arial"/>
              <a:buChar char="•"/>
              <a:defRPr/>
            </a:pPr>
            <a:r>
              <a:rPr lang="da-DK" dirty="0">
                <a:latin typeface="NeuzeitGroReg"/>
                <a:cs typeface="NeuzeitGroReg"/>
              </a:rPr>
              <a:t>Smagssansen</a:t>
            </a:r>
          </a:p>
          <a:p>
            <a:pPr marL="285750" indent="-285750">
              <a:lnSpc>
                <a:spcPct val="200000"/>
              </a:lnSpc>
              <a:buFont typeface="Arial"/>
              <a:buChar char="•"/>
              <a:defRPr/>
            </a:pPr>
            <a:endParaRPr lang="da-DK" dirty="0">
              <a:latin typeface="NeuzeitGroReg"/>
              <a:cs typeface="NeuzeitGroReg"/>
            </a:endParaRPr>
          </a:p>
          <a:p>
            <a:pPr marL="285750" indent="-285750">
              <a:lnSpc>
                <a:spcPct val="200000"/>
              </a:lnSpc>
              <a:buFont typeface="Arial"/>
              <a:buChar char="•"/>
              <a:defRPr/>
            </a:pPr>
            <a:endParaRPr lang="da-DK" dirty="0">
              <a:latin typeface="NeuzeitGroReg"/>
              <a:cs typeface="NeuzeitGroReg"/>
            </a:endParaRPr>
          </a:p>
          <a:p>
            <a:pPr marL="285750" indent="-285750">
              <a:lnSpc>
                <a:spcPct val="200000"/>
              </a:lnSpc>
              <a:buFont typeface="Arial"/>
              <a:buChar char="•"/>
              <a:defRPr/>
            </a:pPr>
            <a:endParaRPr lang="da-DK" dirty="0">
              <a:latin typeface="NeuzeitGroReg"/>
              <a:cs typeface="NeuzeitGroReg"/>
            </a:endParaRPr>
          </a:p>
          <a:p>
            <a:pPr marL="285750" indent="-285750">
              <a:lnSpc>
                <a:spcPct val="200000"/>
              </a:lnSpc>
              <a:buFont typeface="Arial"/>
              <a:buChar char="•"/>
              <a:defRPr/>
            </a:pPr>
            <a:endParaRPr lang="da-DK" dirty="0">
              <a:latin typeface="NeuzeitGroReg"/>
              <a:cs typeface="NeuzeitGroReg"/>
            </a:endParaRPr>
          </a:p>
          <a:p>
            <a:pPr>
              <a:lnSpc>
                <a:spcPct val="200000"/>
              </a:lnSpc>
              <a:defRPr/>
            </a:pPr>
            <a:endParaRPr lang="da-DK" dirty="0">
              <a:latin typeface="NeuzeitGroReg"/>
              <a:cs typeface="NeuzeitGroReg"/>
            </a:endParaRPr>
          </a:p>
          <a:p>
            <a:pPr marL="285750" indent="-285750">
              <a:lnSpc>
                <a:spcPct val="200000"/>
              </a:lnSpc>
              <a:buFont typeface="Arial"/>
              <a:buChar char="•"/>
              <a:defRPr/>
            </a:pPr>
            <a:r>
              <a:rPr lang="da-DK" dirty="0">
                <a:latin typeface="NeuzeitGroReg"/>
                <a:cs typeface="NeuzeitGroReg"/>
              </a:rPr>
              <a:t>Vinens dufte</a:t>
            </a:r>
          </a:p>
          <a:p>
            <a:pPr marL="285750" indent="-285750">
              <a:lnSpc>
                <a:spcPct val="200000"/>
              </a:lnSpc>
              <a:buFont typeface="Arial"/>
              <a:buChar char="•"/>
              <a:defRPr/>
            </a:pPr>
            <a:r>
              <a:rPr lang="da-DK" dirty="0">
                <a:latin typeface="NeuzeitGroReg"/>
                <a:cs typeface="NeuzeitGroReg"/>
              </a:rPr>
              <a:t>Smagen er i hjernen</a:t>
            </a:r>
          </a:p>
          <a:p>
            <a:pPr marL="285750" indent="-285750">
              <a:lnSpc>
                <a:spcPct val="200000"/>
              </a:lnSpc>
              <a:buFont typeface="Arial"/>
              <a:buChar char="•"/>
              <a:defRPr/>
            </a:pPr>
            <a:r>
              <a:rPr lang="da-DK" dirty="0">
                <a:latin typeface="NeuzeitGroReg"/>
                <a:cs typeface="NeuzeitGroReg"/>
              </a:rPr>
              <a:t>De 5 (6) grundsmage</a:t>
            </a:r>
          </a:p>
          <a:p>
            <a:pPr marL="285750" indent="-285750">
              <a:lnSpc>
                <a:spcPct val="200000"/>
              </a:lnSpc>
              <a:buFont typeface="Arial"/>
              <a:buChar char="•"/>
              <a:defRPr/>
            </a:pPr>
            <a:r>
              <a:rPr lang="da-DK" dirty="0">
                <a:latin typeface="NeuzeitGroReg"/>
                <a:cs typeface="NeuzeitGroReg"/>
              </a:rPr>
              <a:t>Hvor sidder de forskellige smagsløg?</a:t>
            </a:r>
          </a:p>
          <a:p>
            <a:pPr marL="285750" indent="-285750">
              <a:lnSpc>
                <a:spcPct val="200000"/>
              </a:lnSpc>
              <a:buFont typeface="Arial"/>
              <a:buChar char="•"/>
              <a:defRPr/>
            </a:pPr>
            <a:r>
              <a:rPr lang="da-DK" dirty="0">
                <a:latin typeface="NeuzeitGroReg"/>
                <a:cs typeface="NeuzeitGroReg"/>
              </a:rPr>
              <a:t>Gruppeopgave</a:t>
            </a:r>
          </a:p>
          <a:p>
            <a:pPr marL="285750" lvl="0" indent="-285750">
              <a:lnSpc>
                <a:spcPct val="200000"/>
              </a:lnSpc>
              <a:buFont typeface="Arial"/>
              <a:buChar char="•"/>
              <a:defRPr/>
            </a:pPr>
            <a:endParaRPr lang="da-DK" dirty="0">
              <a:solidFill>
                <a:srgbClr val="000000"/>
              </a:solidFill>
              <a:latin typeface="NeuzeitGroReg"/>
              <a:cs typeface="NeuzeitGroReg"/>
            </a:endParaRPr>
          </a:p>
          <a:p>
            <a:pPr marL="285750" lvl="0" indent="-285750">
              <a:lnSpc>
                <a:spcPct val="200000"/>
              </a:lnSpc>
              <a:buFont typeface="Arial"/>
              <a:buChar char="•"/>
              <a:defRPr/>
            </a:pPr>
            <a:endParaRPr lang="da-DK" dirty="0">
              <a:solidFill>
                <a:srgbClr val="000000"/>
              </a:solidFill>
              <a:latin typeface="NeuzeitGroReg"/>
              <a:cs typeface="NeuzeitGroReg"/>
            </a:endParaRPr>
          </a:p>
        </p:txBody>
      </p:sp>
      <p:sp>
        <p:nvSpPr>
          <p:cNvPr id="12" name="TextBox 11"/>
          <p:cNvSpPr txBox="1"/>
          <p:nvPr/>
        </p:nvSpPr>
        <p:spPr>
          <a:xfrm>
            <a:off x="6722534" y="1862795"/>
            <a:ext cx="4854222" cy="484748"/>
          </a:xfrm>
          <a:prstGeom prst="rect">
            <a:avLst/>
          </a:prstGeom>
          <a:noFill/>
        </p:spPr>
        <p:txBody>
          <a:bodyPr wrap="square" rtlCol="0">
            <a:spAutoFit/>
          </a:bodyPr>
          <a:lstStyle/>
          <a:p>
            <a:pPr>
              <a:lnSpc>
                <a:spcPct val="150000"/>
              </a:lnSpc>
              <a:defRPr/>
            </a:pPr>
            <a:endParaRPr lang="da-DK" dirty="0">
              <a:solidFill>
                <a:srgbClr val="000000"/>
              </a:solidFill>
              <a:latin typeface="NeuzeitGroReg"/>
              <a:cs typeface="NeuzeitGroReg"/>
            </a:endParaRPr>
          </a:p>
        </p:txBody>
      </p:sp>
    </p:spTree>
    <p:extLst>
      <p:ext uri="{BB962C8B-B14F-4D97-AF65-F5344CB8AC3E}">
        <p14:creationId xmlns:p14="http://schemas.microsoft.com/office/powerpoint/2010/main" val="212682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HVAD ER SANSER?</a:t>
            </a:r>
            <a:endParaRPr lang="x-none" b="0" dirty="0">
              <a:latin typeface="NeuzeitGroReg"/>
              <a:ea typeface="NeuzeitGroteskW01-Regular" charset="0"/>
              <a:cs typeface="NeuzeitGroReg"/>
            </a:endParaRPr>
          </a:p>
        </p:txBody>
      </p:sp>
      <p:sp>
        <p:nvSpPr>
          <p:cNvPr id="11" name="TextBox 10"/>
          <p:cNvSpPr txBox="1"/>
          <p:nvPr/>
        </p:nvSpPr>
        <p:spPr>
          <a:xfrm>
            <a:off x="838200" y="1472930"/>
            <a:ext cx="7052733" cy="2977739"/>
          </a:xfrm>
          <a:prstGeom prst="rect">
            <a:avLst/>
          </a:prstGeom>
          <a:noFill/>
        </p:spPr>
        <p:txBody>
          <a:bodyPr wrap="square" rtlCol="0">
            <a:noAutofit/>
          </a:bodyPr>
          <a:lstStyle/>
          <a:p>
            <a:pPr>
              <a:lnSpc>
                <a:spcPct val="150000"/>
              </a:lnSpc>
            </a:pPr>
            <a:r>
              <a:rPr lang="da-DK" b="1" dirty="0">
                <a:latin typeface="NeuzeitGroReg"/>
                <a:cs typeface="NeuzeitGroReg"/>
              </a:rPr>
              <a:t>Definition af sanser</a:t>
            </a:r>
          </a:p>
          <a:p>
            <a:pPr>
              <a:lnSpc>
                <a:spcPct val="150000"/>
              </a:lnSpc>
            </a:pPr>
            <a:br>
              <a:rPr lang="da-DK" dirty="0">
                <a:latin typeface="NeuzeitGroReg"/>
                <a:cs typeface="NeuzeitGroReg"/>
              </a:rPr>
            </a:br>
            <a:r>
              <a:rPr lang="da-DK" dirty="0">
                <a:latin typeface="NeuzeitGroReg"/>
                <a:cs typeface="NeuzeitGroReg"/>
              </a:rPr>
              <a:t>Et system hvor:</a:t>
            </a:r>
          </a:p>
          <a:p>
            <a:pPr marL="285750" indent="-285750">
              <a:lnSpc>
                <a:spcPct val="150000"/>
              </a:lnSpc>
              <a:buFont typeface="Arial"/>
              <a:buChar char="•"/>
            </a:pPr>
            <a:r>
              <a:rPr lang="da-DK" dirty="0">
                <a:latin typeface="NeuzeitGroReg"/>
                <a:cs typeface="NeuzeitGroReg"/>
              </a:rPr>
              <a:t>Sansecelle(r): opfanger </a:t>
            </a:r>
          </a:p>
          <a:p>
            <a:pPr marL="285750" indent="-285750">
              <a:lnSpc>
                <a:spcPct val="150000"/>
              </a:lnSpc>
              <a:buFont typeface="Arial"/>
              <a:buChar char="•"/>
            </a:pPr>
            <a:r>
              <a:rPr lang="da-DK" dirty="0">
                <a:latin typeface="NeuzeitGroReg"/>
                <a:cs typeface="NeuzeitGroReg"/>
              </a:rPr>
              <a:t>Hjernen: modtager </a:t>
            </a:r>
          </a:p>
          <a:p>
            <a:pPr marL="285750" indent="-285750">
              <a:lnSpc>
                <a:spcPct val="150000"/>
              </a:lnSpc>
              <a:buFont typeface="Arial"/>
              <a:buChar char="•"/>
            </a:pPr>
            <a:r>
              <a:rPr lang="da-DK" dirty="0">
                <a:latin typeface="NeuzeitGroReg"/>
                <a:cs typeface="NeuzeitGroReg"/>
              </a:rPr>
              <a:t>Receptor: fungerer som antenne</a:t>
            </a:r>
          </a:p>
          <a:p>
            <a:pPr marL="285750" indent="-285750">
              <a:lnSpc>
                <a:spcPct val="150000"/>
              </a:lnSpc>
              <a:buFont typeface="Arial"/>
              <a:buChar char="•"/>
            </a:pPr>
            <a:r>
              <a:rPr lang="da-DK" dirty="0">
                <a:latin typeface="NeuzeitGroReg"/>
                <a:cs typeface="NeuzeitGroReg"/>
              </a:rPr>
              <a:t>Fortolkning af sansningen er lig med forståelse</a:t>
            </a:r>
          </a:p>
        </p:txBody>
      </p:sp>
      <p:pic>
        <p:nvPicPr>
          <p:cNvPr id="5" name="Billede 7" descr="Skärmavbild 2015-04-12 kl. 20.5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099" y="1856937"/>
            <a:ext cx="3305396" cy="2187395"/>
          </a:xfrm>
          <a:prstGeom prst="rect">
            <a:avLst/>
          </a:prstGeom>
        </p:spPr>
      </p:pic>
    </p:spTree>
    <p:extLst>
      <p:ext uri="{BB962C8B-B14F-4D97-AF65-F5344CB8AC3E}">
        <p14:creationId xmlns:p14="http://schemas.microsoft.com/office/powerpoint/2010/main" val="236944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GRUNDSANSER</a:t>
            </a:r>
            <a:endParaRPr lang="x-none" b="0" dirty="0">
              <a:latin typeface="NeuzeitGroReg"/>
              <a:ea typeface="NeuzeitGroteskW01-Regular" charset="0"/>
              <a:cs typeface="NeuzeitGroReg"/>
            </a:endParaRPr>
          </a:p>
        </p:txBody>
      </p:sp>
      <p:sp>
        <p:nvSpPr>
          <p:cNvPr id="11" name="TextBox 10"/>
          <p:cNvSpPr txBox="1"/>
          <p:nvPr/>
        </p:nvSpPr>
        <p:spPr>
          <a:xfrm>
            <a:off x="838200" y="1371332"/>
            <a:ext cx="7052733" cy="2977739"/>
          </a:xfrm>
          <a:prstGeom prst="rect">
            <a:avLst/>
          </a:prstGeom>
          <a:noFill/>
        </p:spPr>
        <p:txBody>
          <a:bodyPr wrap="square" rtlCol="0">
            <a:noAutofit/>
          </a:bodyPr>
          <a:lstStyle/>
          <a:p>
            <a:pPr>
              <a:lnSpc>
                <a:spcPct val="200000"/>
              </a:lnSpc>
            </a:pPr>
            <a:r>
              <a:rPr lang="da-DK" b="1" dirty="0">
                <a:latin typeface="NeuzeitGroReg"/>
                <a:cs typeface="NeuzeitGroReg"/>
              </a:rPr>
              <a:t>De fem klassiske sanser (+2)</a:t>
            </a:r>
          </a:p>
          <a:p>
            <a:pPr marL="285750" indent="-285750">
              <a:lnSpc>
                <a:spcPct val="200000"/>
              </a:lnSpc>
              <a:buFont typeface="Arial"/>
              <a:buChar char="•"/>
            </a:pPr>
            <a:r>
              <a:rPr lang="da-DK" dirty="0">
                <a:latin typeface="NeuzeitGroReg"/>
                <a:cs typeface="NeuzeitGroReg"/>
              </a:rPr>
              <a:t>Synssansen</a:t>
            </a:r>
          </a:p>
          <a:p>
            <a:pPr marL="285750" indent="-285750">
              <a:lnSpc>
                <a:spcPct val="200000"/>
              </a:lnSpc>
              <a:buFont typeface="Arial"/>
              <a:buChar char="•"/>
            </a:pPr>
            <a:r>
              <a:rPr lang="da-DK" dirty="0">
                <a:solidFill>
                  <a:srgbClr val="008000"/>
                </a:solidFill>
                <a:latin typeface="NeuzeitGroReg"/>
                <a:cs typeface="NeuzeitGroReg"/>
              </a:rPr>
              <a:t>Lugtesansen</a:t>
            </a:r>
          </a:p>
          <a:p>
            <a:pPr marL="285750" indent="-285750">
              <a:lnSpc>
                <a:spcPct val="200000"/>
              </a:lnSpc>
              <a:buFont typeface="Arial"/>
              <a:buChar char="•"/>
            </a:pPr>
            <a:r>
              <a:rPr lang="da-DK" dirty="0">
                <a:latin typeface="NeuzeitGroReg"/>
                <a:cs typeface="NeuzeitGroReg"/>
              </a:rPr>
              <a:t>Høresansen</a:t>
            </a:r>
          </a:p>
          <a:p>
            <a:pPr marL="285750" indent="-285750">
              <a:lnSpc>
                <a:spcPct val="200000"/>
              </a:lnSpc>
              <a:buFont typeface="Arial"/>
              <a:buChar char="•"/>
            </a:pPr>
            <a:r>
              <a:rPr lang="da-DK" dirty="0">
                <a:solidFill>
                  <a:srgbClr val="008000"/>
                </a:solidFill>
                <a:latin typeface="NeuzeitGroReg"/>
                <a:cs typeface="NeuzeitGroReg"/>
              </a:rPr>
              <a:t>Smagssansen</a:t>
            </a:r>
          </a:p>
          <a:p>
            <a:pPr marL="285750" indent="-285750">
              <a:lnSpc>
                <a:spcPct val="200000"/>
              </a:lnSpc>
              <a:buFont typeface="Arial"/>
              <a:buChar char="•"/>
            </a:pPr>
            <a:r>
              <a:rPr lang="da-DK" dirty="0">
                <a:latin typeface="NeuzeitGroReg"/>
                <a:cs typeface="NeuzeitGroReg"/>
              </a:rPr>
              <a:t>Følesansen </a:t>
            </a:r>
          </a:p>
          <a:p>
            <a:pPr marL="285750" indent="-285750">
              <a:lnSpc>
                <a:spcPct val="200000"/>
              </a:lnSpc>
              <a:buFont typeface="Arial"/>
              <a:buChar char="•"/>
            </a:pPr>
            <a:r>
              <a:rPr lang="da-DK" i="1" dirty="0">
                <a:latin typeface="NeuzeitGroReg"/>
                <a:cs typeface="NeuzeitGroReg"/>
              </a:rPr>
              <a:t>(Balance- og kropssansen)</a:t>
            </a:r>
          </a:p>
        </p:txBody>
      </p:sp>
      <p:pic>
        <p:nvPicPr>
          <p:cNvPr id="6" name="Billede 7" descr="de 5 sans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02" y="2273206"/>
            <a:ext cx="3890683" cy="2879105"/>
          </a:xfrm>
          <a:prstGeom prst="rect">
            <a:avLst/>
          </a:prstGeom>
        </p:spPr>
      </p:pic>
    </p:spTree>
    <p:extLst>
      <p:ext uri="{BB962C8B-B14F-4D97-AF65-F5344CB8AC3E}">
        <p14:creationId xmlns:p14="http://schemas.microsoft.com/office/powerpoint/2010/main" val="227586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HVORNÅR OG HVORDAN SANSER VI?</a:t>
            </a:r>
            <a:endParaRPr lang="x-none" b="0" dirty="0">
              <a:latin typeface="NeuzeitGroReg"/>
              <a:ea typeface="NeuzeitGroteskW01-Regular" charset="0"/>
              <a:cs typeface="NeuzeitGroReg"/>
            </a:endParaRPr>
          </a:p>
        </p:txBody>
      </p:sp>
      <p:sp>
        <p:nvSpPr>
          <p:cNvPr id="11" name="TextBox 10"/>
          <p:cNvSpPr txBox="1"/>
          <p:nvPr/>
        </p:nvSpPr>
        <p:spPr>
          <a:xfrm>
            <a:off x="838200" y="1489863"/>
            <a:ext cx="7052733" cy="2977739"/>
          </a:xfrm>
          <a:prstGeom prst="rect">
            <a:avLst/>
          </a:prstGeom>
          <a:noFill/>
        </p:spPr>
        <p:txBody>
          <a:bodyPr wrap="square" rtlCol="0">
            <a:noAutofit/>
          </a:bodyPr>
          <a:lstStyle/>
          <a:p>
            <a:pPr>
              <a:lnSpc>
                <a:spcPct val="150000"/>
              </a:lnSpc>
            </a:pPr>
            <a:r>
              <a:rPr lang="da-DK" b="1" dirty="0">
                <a:latin typeface="NeuzeitGroReg"/>
                <a:cs typeface="NeuzeitGroReg"/>
              </a:rPr>
              <a:t>Hvornår? </a:t>
            </a:r>
          </a:p>
          <a:p>
            <a:pPr>
              <a:lnSpc>
                <a:spcPct val="150000"/>
              </a:lnSpc>
            </a:pPr>
            <a:r>
              <a:rPr lang="da-DK" dirty="0">
                <a:latin typeface="NeuzeitGroReg"/>
                <a:cs typeface="NeuzeitGroReg"/>
              </a:rPr>
              <a:t>Altid – orientering om tid / rum / følelser</a:t>
            </a:r>
          </a:p>
          <a:p>
            <a:pPr>
              <a:lnSpc>
                <a:spcPct val="150000"/>
              </a:lnSpc>
            </a:pPr>
            <a:endParaRPr lang="da-DK" dirty="0">
              <a:latin typeface="NeuzeitGroReg"/>
              <a:cs typeface="NeuzeitGroReg"/>
            </a:endParaRPr>
          </a:p>
          <a:p>
            <a:pPr>
              <a:lnSpc>
                <a:spcPct val="150000"/>
              </a:lnSpc>
            </a:pPr>
            <a:r>
              <a:rPr lang="da-DK" b="1" dirty="0">
                <a:latin typeface="NeuzeitGroReg"/>
                <a:cs typeface="NeuzeitGroReg"/>
              </a:rPr>
              <a:t>Hvordan?</a:t>
            </a:r>
          </a:p>
          <a:p>
            <a:pPr>
              <a:lnSpc>
                <a:spcPct val="150000"/>
              </a:lnSpc>
            </a:pPr>
            <a:r>
              <a:rPr lang="da-DK" dirty="0">
                <a:latin typeface="NeuzeitGroReg"/>
                <a:cs typeface="NeuzeitGroReg"/>
              </a:rPr>
              <a:t>Stimuli / parvis stimuli</a:t>
            </a:r>
          </a:p>
          <a:p>
            <a:pPr>
              <a:lnSpc>
                <a:spcPct val="150000"/>
              </a:lnSpc>
            </a:pPr>
            <a:r>
              <a:rPr lang="da-DK" dirty="0">
                <a:latin typeface="NeuzeitGroReg"/>
                <a:cs typeface="NeuzeitGroReg"/>
              </a:rPr>
              <a:t>Tilpasning / Begrænsninger</a:t>
            </a:r>
          </a:p>
          <a:p>
            <a:pPr>
              <a:lnSpc>
                <a:spcPct val="150000"/>
              </a:lnSpc>
            </a:pPr>
            <a:r>
              <a:rPr lang="da-DK" dirty="0">
                <a:latin typeface="NeuzeitGroReg"/>
                <a:cs typeface="NeuzeitGroReg"/>
              </a:rPr>
              <a:t>Nære </a:t>
            </a:r>
            <a:r>
              <a:rPr lang="da-DK">
                <a:latin typeface="NeuzeitGroReg"/>
                <a:cs typeface="NeuzeitGroReg"/>
              </a:rPr>
              <a:t>/ fjerne </a:t>
            </a:r>
            <a:r>
              <a:rPr lang="da-DK" dirty="0">
                <a:latin typeface="NeuzeitGroReg"/>
                <a:cs typeface="NeuzeitGroReg"/>
              </a:rPr>
              <a:t>sanser</a:t>
            </a:r>
          </a:p>
          <a:p>
            <a:pPr>
              <a:lnSpc>
                <a:spcPct val="150000"/>
              </a:lnSpc>
            </a:pPr>
            <a:r>
              <a:rPr lang="da-DK" dirty="0">
                <a:latin typeface="NeuzeitGroReg"/>
                <a:cs typeface="NeuzeitGroReg"/>
              </a:rPr>
              <a:t>Duftsans vs. Smagssans: 20/80 &gt;&lt; 80/20</a:t>
            </a:r>
          </a:p>
          <a:p>
            <a:pPr>
              <a:lnSpc>
                <a:spcPct val="150000"/>
              </a:lnSpc>
            </a:pPr>
            <a:endParaRPr lang="da-DK" dirty="0">
              <a:latin typeface="NeuzeitGroReg"/>
              <a:cs typeface="NeuzeitGroReg"/>
            </a:endParaRPr>
          </a:p>
        </p:txBody>
      </p:sp>
      <p:pic>
        <p:nvPicPr>
          <p:cNvPr id="6" name="Billede 7" descr="de 5 sans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65" y="2273205"/>
            <a:ext cx="3890683" cy="2879105"/>
          </a:xfrm>
          <a:prstGeom prst="rect">
            <a:avLst/>
          </a:prstGeom>
        </p:spPr>
      </p:pic>
    </p:spTree>
    <p:extLst>
      <p:ext uri="{BB962C8B-B14F-4D97-AF65-F5344CB8AC3E}">
        <p14:creationId xmlns:p14="http://schemas.microsoft.com/office/powerpoint/2010/main" val="356259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AROMA / SMAGSBIBLIOTEK</a:t>
            </a:r>
            <a:endParaRPr lang="x-none" b="0" dirty="0">
              <a:latin typeface="NeuzeitGroReg"/>
              <a:ea typeface="NeuzeitGroteskW01-Regular" charset="0"/>
              <a:cs typeface="NeuzeitGroReg"/>
            </a:endParaRPr>
          </a:p>
        </p:txBody>
      </p:sp>
      <p:sp>
        <p:nvSpPr>
          <p:cNvPr id="11" name="TextBox 10"/>
          <p:cNvSpPr txBox="1"/>
          <p:nvPr/>
        </p:nvSpPr>
        <p:spPr>
          <a:xfrm>
            <a:off x="838200" y="1371332"/>
            <a:ext cx="7052733" cy="2977739"/>
          </a:xfrm>
          <a:prstGeom prst="rect">
            <a:avLst/>
          </a:prstGeom>
          <a:noFill/>
        </p:spPr>
        <p:txBody>
          <a:bodyPr wrap="square" rtlCol="0">
            <a:noAutofit/>
          </a:bodyPr>
          <a:lstStyle/>
          <a:p>
            <a:pPr>
              <a:lnSpc>
                <a:spcPct val="150000"/>
              </a:lnSpc>
            </a:pPr>
            <a:r>
              <a:rPr lang="da-DK" b="1" dirty="0">
                <a:latin typeface="NeuzeitGroReg"/>
                <a:cs typeface="NeuzeitGroReg"/>
              </a:rPr>
              <a:t>At udvikle et sansesprog</a:t>
            </a:r>
          </a:p>
          <a:p>
            <a:pPr>
              <a:lnSpc>
                <a:spcPct val="150000"/>
              </a:lnSpc>
            </a:pPr>
            <a:r>
              <a:rPr lang="da-DK" dirty="0">
                <a:latin typeface="NeuzeitGroReg"/>
                <a:cs typeface="NeuzeitGroReg"/>
              </a:rPr>
              <a:t>Dit eget duft- og smagsbibliotek!</a:t>
            </a:r>
          </a:p>
          <a:p>
            <a:pPr>
              <a:lnSpc>
                <a:spcPct val="150000"/>
              </a:lnSpc>
            </a:pPr>
            <a:r>
              <a:rPr lang="da-DK" dirty="0">
                <a:latin typeface="NeuzeitGroReg"/>
                <a:cs typeface="NeuzeitGroReg"/>
              </a:rPr>
              <a:t>Duft og smag på alt fra nu af!</a:t>
            </a:r>
          </a:p>
          <a:p>
            <a:pPr>
              <a:lnSpc>
                <a:spcPct val="150000"/>
              </a:lnSpc>
            </a:pPr>
            <a:r>
              <a:rPr lang="da-DK" dirty="0">
                <a:latin typeface="NeuzeitGroReg"/>
                <a:cs typeface="NeuzeitGroReg"/>
              </a:rPr>
              <a:t>Registrer hvad du dufter og smager - beskriv det med ord</a:t>
            </a:r>
          </a:p>
          <a:p>
            <a:pPr>
              <a:lnSpc>
                <a:spcPct val="150000"/>
              </a:lnSpc>
            </a:pPr>
            <a:endParaRPr lang="da-DK" dirty="0">
              <a:latin typeface="NeuzeitGroReg"/>
              <a:cs typeface="NeuzeitGroReg"/>
            </a:endParaRPr>
          </a:p>
          <a:p>
            <a:pPr>
              <a:lnSpc>
                <a:spcPct val="150000"/>
              </a:lnSpc>
            </a:pPr>
            <a:r>
              <a:rPr lang="da-DK" b="1" dirty="0">
                <a:latin typeface="NeuzeitGroReg"/>
                <a:cs typeface="NeuzeitGroReg"/>
              </a:rPr>
              <a:t>Undersøg</a:t>
            </a:r>
          </a:p>
          <a:p>
            <a:pPr marL="285750" indent="-285750">
              <a:lnSpc>
                <a:spcPct val="150000"/>
              </a:lnSpc>
              <a:buFont typeface="Arial"/>
              <a:buChar char="•"/>
            </a:pPr>
            <a:r>
              <a:rPr lang="da-DK" dirty="0">
                <a:latin typeface="NeuzeitGroReg"/>
                <a:cs typeface="NeuzeitGroReg"/>
              </a:rPr>
              <a:t>Naturen</a:t>
            </a:r>
          </a:p>
          <a:p>
            <a:pPr marL="285750" indent="-285750">
              <a:lnSpc>
                <a:spcPct val="150000"/>
              </a:lnSpc>
              <a:buFont typeface="Arial"/>
              <a:buChar char="•"/>
            </a:pPr>
            <a:r>
              <a:rPr lang="da-DK" dirty="0">
                <a:latin typeface="NeuzeitGroReg"/>
                <a:cs typeface="NeuzeitGroReg"/>
              </a:rPr>
              <a:t>Madmarkeder </a:t>
            </a:r>
          </a:p>
          <a:p>
            <a:pPr marL="285750" indent="-285750">
              <a:lnSpc>
                <a:spcPct val="150000"/>
              </a:lnSpc>
              <a:buFont typeface="Arial"/>
              <a:buChar char="•"/>
            </a:pPr>
            <a:r>
              <a:rPr lang="da-DK" dirty="0">
                <a:latin typeface="NeuzeitGroReg"/>
                <a:cs typeface="NeuzeitGroReg"/>
              </a:rPr>
              <a:t>Byen</a:t>
            </a:r>
          </a:p>
          <a:p>
            <a:pPr marL="285750" indent="-285750">
              <a:lnSpc>
                <a:spcPct val="150000"/>
              </a:lnSpc>
              <a:buFont typeface="Arial"/>
              <a:buChar char="•"/>
            </a:pPr>
            <a:r>
              <a:rPr lang="da-DK" dirty="0">
                <a:latin typeface="NeuzeitGroReg"/>
                <a:cs typeface="NeuzeitGroReg"/>
              </a:rPr>
              <a:t>Frugt, krydderier, grøntsager - råvarer generelt</a:t>
            </a:r>
            <a:endParaRPr lang="da-DK" b="1" dirty="0">
              <a:latin typeface="NeuzeitGroReg"/>
              <a:cs typeface="NeuzeitGroReg"/>
            </a:endParaRPr>
          </a:p>
          <a:p>
            <a:pPr marL="285750" indent="-285750">
              <a:lnSpc>
                <a:spcPct val="150000"/>
              </a:lnSpc>
              <a:buFont typeface="Arial"/>
              <a:buChar char="•"/>
            </a:pPr>
            <a:endParaRPr lang="da-DK" dirty="0">
              <a:latin typeface="NeuzeitGroReg"/>
              <a:cs typeface="NeuzeitGroReg"/>
            </a:endParaRPr>
          </a:p>
        </p:txBody>
      </p:sp>
      <p:pic>
        <p:nvPicPr>
          <p:cNvPr id="2" name="Billede 1" descr="Et billede, der indeholder cirkel, ur, design&#10;&#10;Automatisk genereret beskrivelse">
            <a:extLst>
              <a:ext uri="{FF2B5EF4-FFF2-40B4-BE49-F238E27FC236}">
                <a16:creationId xmlns:a16="http://schemas.microsoft.com/office/drawing/2014/main" id="{2AABD4E4-DF2F-0A3B-B856-E7EFF5443DAB}"/>
              </a:ext>
            </a:extLst>
          </p:cNvPr>
          <p:cNvPicPr>
            <a:picLocks noChangeAspect="1"/>
          </p:cNvPicPr>
          <p:nvPr/>
        </p:nvPicPr>
        <p:blipFill>
          <a:blip r:embed="rId3"/>
          <a:stretch>
            <a:fillRect/>
          </a:stretch>
        </p:blipFill>
        <p:spPr>
          <a:xfrm>
            <a:off x="6704906" y="1371332"/>
            <a:ext cx="4831076" cy="4686144"/>
          </a:xfrm>
          <a:prstGeom prst="rect">
            <a:avLst/>
          </a:prstGeom>
          <a:noFill/>
        </p:spPr>
      </p:pic>
    </p:spTree>
    <p:extLst>
      <p:ext uri="{BB962C8B-B14F-4D97-AF65-F5344CB8AC3E}">
        <p14:creationId xmlns:p14="http://schemas.microsoft.com/office/powerpoint/2010/main" val="278077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LUGTESANSEN</a:t>
            </a:r>
            <a:endParaRPr lang="x-none" b="0" dirty="0">
              <a:latin typeface="NeuzeitGroReg"/>
              <a:ea typeface="NeuzeitGroteskW01-Regular" charset="0"/>
              <a:cs typeface="NeuzeitGroReg"/>
            </a:endParaRPr>
          </a:p>
        </p:txBody>
      </p:sp>
      <p:sp>
        <p:nvSpPr>
          <p:cNvPr id="11" name="TextBox 10"/>
          <p:cNvSpPr txBox="1"/>
          <p:nvPr/>
        </p:nvSpPr>
        <p:spPr>
          <a:xfrm>
            <a:off x="838200" y="1371332"/>
            <a:ext cx="7052733" cy="2977739"/>
          </a:xfrm>
          <a:prstGeom prst="rect">
            <a:avLst/>
          </a:prstGeom>
          <a:noFill/>
        </p:spPr>
        <p:txBody>
          <a:bodyPr wrap="square" rtlCol="0">
            <a:noAutofit/>
          </a:bodyPr>
          <a:lstStyle/>
          <a:p>
            <a:pPr>
              <a:lnSpc>
                <a:spcPct val="120000"/>
              </a:lnSpc>
            </a:pPr>
            <a:r>
              <a:rPr lang="da-DK" dirty="0">
                <a:latin typeface="NeuzeitGroReg"/>
                <a:cs typeface="NeuzeitGroReg"/>
              </a:rPr>
              <a:t>Lugt er frigivelse og transport af små molekyler.</a:t>
            </a:r>
          </a:p>
          <a:p>
            <a:pPr>
              <a:lnSpc>
                <a:spcPct val="120000"/>
              </a:lnSpc>
            </a:pPr>
            <a:endParaRPr lang="da-DK" b="1" dirty="0">
              <a:latin typeface="NeuzeitGroReg"/>
              <a:cs typeface="NeuzeitGroReg"/>
            </a:endParaRPr>
          </a:p>
          <a:p>
            <a:pPr>
              <a:lnSpc>
                <a:spcPct val="120000"/>
              </a:lnSpc>
            </a:pPr>
            <a:r>
              <a:rPr lang="da-DK" b="1" dirty="0" err="1">
                <a:latin typeface="NeuzeitGroReg"/>
                <a:cs typeface="NeuzeitGroReg"/>
              </a:rPr>
              <a:t>Ortonasal</a:t>
            </a:r>
            <a:r>
              <a:rPr lang="da-DK" b="1" dirty="0">
                <a:latin typeface="NeuzeitGroReg"/>
                <a:cs typeface="NeuzeitGroReg"/>
              </a:rPr>
              <a:t> aroma</a:t>
            </a:r>
          </a:p>
          <a:p>
            <a:pPr>
              <a:lnSpc>
                <a:spcPct val="120000"/>
              </a:lnSpc>
            </a:pPr>
            <a:r>
              <a:rPr lang="da-DK" dirty="0">
                <a:latin typeface="NeuzeitGroReg"/>
                <a:cs typeface="NeuzeitGroReg"/>
              </a:rPr>
              <a:t>Direkte aroma via næsen</a:t>
            </a:r>
          </a:p>
          <a:p>
            <a:pPr>
              <a:lnSpc>
                <a:spcPct val="120000"/>
              </a:lnSpc>
            </a:pPr>
            <a:endParaRPr lang="da-DK" b="1" dirty="0">
              <a:latin typeface="NeuzeitGroReg"/>
              <a:cs typeface="NeuzeitGroReg"/>
            </a:endParaRPr>
          </a:p>
          <a:p>
            <a:pPr>
              <a:lnSpc>
                <a:spcPct val="120000"/>
              </a:lnSpc>
            </a:pPr>
            <a:r>
              <a:rPr lang="da-DK" b="1" dirty="0" err="1">
                <a:latin typeface="NeuzeitGroReg"/>
                <a:cs typeface="NeuzeitGroReg"/>
              </a:rPr>
              <a:t>Retronasal</a:t>
            </a:r>
            <a:r>
              <a:rPr lang="da-DK" b="1" dirty="0">
                <a:latin typeface="NeuzeitGroReg"/>
                <a:cs typeface="NeuzeitGroReg"/>
              </a:rPr>
              <a:t> aroma</a:t>
            </a:r>
          </a:p>
          <a:p>
            <a:pPr>
              <a:lnSpc>
                <a:spcPct val="120000"/>
              </a:lnSpc>
            </a:pPr>
            <a:r>
              <a:rPr lang="da-DK" dirty="0">
                <a:latin typeface="NeuzeitGroReg"/>
                <a:cs typeface="NeuzeitGroReg"/>
              </a:rPr>
              <a:t>”Næsens hjælp” til smagssansen – den forstærkede aroma</a:t>
            </a:r>
            <a:endParaRPr lang="da-DK" b="1" dirty="0">
              <a:latin typeface="NeuzeitGroReg"/>
              <a:cs typeface="NeuzeitGroReg"/>
            </a:endParaRPr>
          </a:p>
          <a:p>
            <a:pPr>
              <a:lnSpc>
                <a:spcPct val="120000"/>
              </a:lnSpc>
            </a:pPr>
            <a:endParaRPr lang="da-DK" b="1" dirty="0">
              <a:latin typeface="NeuzeitGroReg"/>
              <a:cs typeface="NeuzeitGroReg"/>
            </a:endParaRPr>
          </a:p>
          <a:p>
            <a:pPr>
              <a:lnSpc>
                <a:spcPct val="120000"/>
              </a:lnSpc>
            </a:pPr>
            <a:r>
              <a:rPr lang="da-DK" b="1" dirty="0">
                <a:latin typeface="NeuzeitGroReg"/>
                <a:cs typeface="NeuzeitGroReg"/>
              </a:rPr>
              <a:t>Lugtesansens skarphed</a:t>
            </a:r>
          </a:p>
          <a:p>
            <a:pPr>
              <a:lnSpc>
                <a:spcPct val="120000"/>
              </a:lnSpc>
            </a:pPr>
            <a:r>
              <a:rPr lang="da-DK" dirty="0">
                <a:latin typeface="NeuzeitGroReg"/>
                <a:cs typeface="NeuzeitGroReg"/>
              </a:rPr>
              <a:t>Køn: Mand vs. Kvinde </a:t>
            </a:r>
          </a:p>
          <a:p>
            <a:pPr>
              <a:lnSpc>
                <a:spcPct val="120000"/>
              </a:lnSpc>
            </a:pPr>
            <a:r>
              <a:rPr lang="da-DK" dirty="0">
                <a:latin typeface="NeuzeitGroReg"/>
                <a:cs typeface="NeuzeitGroReg"/>
              </a:rPr>
              <a:t>Alder: Barn – voksen - ældre</a:t>
            </a:r>
          </a:p>
          <a:p>
            <a:pPr>
              <a:lnSpc>
                <a:spcPct val="120000"/>
              </a:lnSpc>
            </a:pPr>
            <a:r>
              <a:rPr lang="da-DK" dirty="0">
                <a:latin typeface="NeuzeitGroReg"/>
                <a:cs typeface="NeuzeitGroReg"/>
              </a:rPr>
              <a:t>Arveanlæg: variation fra menneske til menneske</a:t>
            </a:r>
          </a:p>
          <a:p>
            <a:pPr>
              <a:lnSpc>
                <a:spcPct val="120000"/>
              </a:lnSpc>
            </a:pPr>
            <a:r>
              <a:rPr lang="da-DK" dirty="0">
                <a:latin typeface="NeuzeitGroReg"/>
                <a:cs typeface="NeuzeitGroReg"/>
              </a:rPr>
              <a:t>Alkoholpromille: kontrol – hæmning – koncentration</a:t>
            </a:r>
          </a:p>
          <a:p>
            <a:pPr>
              <a:lnSpc>
                <a:spcPct val="120000"/>
              </a:lnSpc>
            </a:pPr>
            <a:endParaRPr lang="da-DK" dirty="0">
              <a:latin typeface="NeuzeitGroReg"/>
              <a:cs typeface="NeuzeitGroReg"/>
            </a:endParaRPr>
          </a:p>
          <a:p>
            <a:pPr>
              <a:lnSpc>
                <a:spcPct val="120000"/>
              </a:lnSpc>
            </a:pPr>
            <a:endParaRPr lang="da-DK" dirty="0">
              <a:latin typeface="NeuzeitGroReg"/>
              <a:cs typeface="NeuzeitGroReg"/>
            </a:endParaRPr>
          </a:p>
          <a:p>
            <a:pPr>
              <a:lnSpc>
                <a:spcPct val="120000"/>
              </a:lnSpc>
            </a:pPr>
            <a:endParaRPr lang="da-DK" dirty="0">
              <a:latin typeface="NeuzeitGroReg"/>
              <a:cs typeface="NeuzeitGroReg"/>
            </a:endParaRPr>
          </a:p>
        </p:txBody>
      </p:sp>
      <p:pic>
        <p:nvPicPr>
          <p:cNvPr id="5" name="Billede 9"/>
          <p:cNvPicPr>
            <a:picLocks noChangeAspect="1"/>
          </p:cNvPicPr>
          <p:nvPr/>
        </p:nvPicPr>
        <p:blipFill>
          <a:blip r:embed="rId3"/>
          <a:stretch>
            <a:fillRect/>
          </a:stretch>
        </p:blipFill>
        <p:spPr>
          <a:xfrm>
            <a:off x="6947471" y="1371332"/>
            <a:ext cx="4324584" cy="4555335"/>
          </a:xfrm>
          <a:prstGeom prst="rect">
            <a:avLst/>
          </a:prstGeom>
        </p:spPr>
      </p:pic>
    </p:spTree>
    <p:extLst>
      <p:ext uri="{BB962C8B-B14F-4D97-AF65-F5344CB8AC3E}">
        <p14:creationId xmlns:p14="http://schemas.microsoft.com/office/powerpoint/2010/main" val="132572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177B31-1C9D-9F45-80BA-E45199763F22}"/>
              </a:ext>
            </a:extLst>
          </p:cNvPr>
          <p:cNvSpPr txBox="1">
            <a:spLocks/>
          </p:cNvSpPr>
          <p:nvPr/>
        </p:nvSpPr>
        <p:spPr>
          <a:xfrm>
            <a:off x="838200" y="277159"/>
            <a:ext cx="10515600" cy="636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212721"/>
                </a:solidFill>
                <a:latin typeface="Century Gothic" panose="020B0502020202020204" pitchFamily="34" charset="0"/>
                <a:ea typeface="+mj-ea"/>
                <a:cs typeface="+mj-cs"/>
              </a:defRPr>
            </a:lvl1pPr>
          </a:lstStyle>
          <a:p>
            <a:r>
              <a:rPr lang="da-DK" b="0" dirty="0">
                <a:latin typeface="NeuzeitGroReg"/>
                <a:ea typeface="NeuzeitGroteskW01-Regular" charset="0"/>
                <a:cs typeface="NeuzeitGroReg"/>
              </a:rPr>
              <a:t>VINENS DUFTE</a:t>
            </a:r>
            <a:endParaRPr lang="x-none" b="0" dirty="0">
              <a:latin typeface="NeuzeitGroReg"/>
              <a:ea typeface="NeuzeitGroteskW01-Regular" charset="0"/>
              <a:cs typeface="NeuzeitGroReg"/>
            </a:endParaRPr>
          </a:p>
        </p:txBody>
      </p:sp>
      <p:sp>
        <p:nvSpPr>
          <p:cNvPr id="11" name="TextBox 10"/>
          <p:cNvSpPr txBox="1"/>
          <p:nvPr/>
        </p:nvSpPr>
        <p:spPr>
          <a:xfrm>
            <a:off x="838200" y="1218935"/>
            <a:ext cx="10515600" cy="2977739"/>
          </a:xfrm>
          <a:prstGeom prst="rect">
            <a:avLst/>
          </a:prstGeom>
          <a:noFill/>
        </p:spPr>
        <p:txBody>
          <a:bodyPr wrap="square" rtlCol="0">
            <a:noAutofit/>
          </a:bodyPr>
          <a:lstStyle/>
          <a:p>
            <a:pPr>
              <a:lnSpc>
                <a:spcPct val="90000"/>
              </a:lnSpc>
            </a:pPr>
            <a:r>
              <a:rPr lang="da-DK" b="1" dirty="0">
                <a:latin typeface="NeuzeitGroReg"/>
                <a:cs typeface="NeuzeitGroReg"/>
              </a:rPr>
              <a:t>Vinens dufte opstår fra druerne, gæringen og fadlagring</a:t>
            </a:r>
          </a:p>
          <a:p>
            <a:pPr>
              <a:lnSpc>
                <a:spcPct val="90000"/>
              </a:lnSpc>
            </a:pPr>
            <a:endParaRPr lang="da-DK" dirty="0">
              <a:latin typeface="NeuzeitGroReg"/>
              <a:cs typeface="NeuzeitGroReg"/>
            </a:endParaRPr>
          </a:p>
          <a:p>
            <a:pPr>
              <a:lnSpc>
                <a:spcPct val="90000"/>
              </a:lnSpc>
            </a:pPr>
            <a:r>
              <a:rPr lang="da-DK" b="1" dirty="0">
                <a:latin typeface="NeuzeitGroReg"/>
                <a:cs typeface="NeuzeitGroReg"/>
              </a:rPr>
              <a:t>Estre</a:t>
            </a:r>
          </a:p>
          <a:p>
            <a:pPr>
              <a:lnSpc>
                <a:spcPct val="90000"/>
              </a:lnSpc>
            </a:pPr>
            <a:r>
              <a:rPr lang="da-DK" dirty="0">
                <a:latin typeface="NeuzeitGroReg"/>
                <a:cs typeface="NeuzeitGroReg"/>
              </a:rPr>
              <a:t>Når vinens alkohol reagerer med vinsyre og frugtsyre. </a:t>
            </a:r>
          </a:p>
          <a:p>
            <a:pPr>
              <a:lnSpc>
                <a:spcPct val="90000"/>
              </a:lnSpc>
            </a:pPr>
            <a:r>
              <a:rPr lang="da-DK" dirty="0">
                <a:latin typeface="NeuzeitGroReg"/>
                <a:cs typeface="NeuzeitGroReg"/>
              </a:rPr>
              <a:t>Ophav til frugtdufte: hindbær, jordbær, æble, banan osv. </a:t>
            </a:r>
          </a:p>
          <a:p>
            <a:pPr>
              <a:lnSpc>
                <a:spcPct val="90000"/>
              </a:lnSpc>
            </a:pPr>
            <a:endParaRPr lang="da-DK" dirty="0">
              <a:latin typeface="NeuzeitGroReg"/>
              <a:cs typeface="NeuzeitGroReg"/>
            </a:endParaRPr>
          </a:p>
          <a:p>
            <a:pPr>
              <a:lnSpc>
                <a:spcPct val="90000"/>
              </a:lnSpc>
            </a:pPr>
            <a:r>
              <a:rPr lang="da-DK" b="1" dirty="0" err="1">
                <a:latin typeface="NeuzeitGroReg"/>
                <a:cs typeface="NeuzeitGroReg"/>
              </a:rPr>
              <a:t>Pyraziner</a:t>
            </a:r>
            <a:endParaRPr lang="da-DK" b="1" dirty="0">
              <a:latin typeface="NeuzeitGroReg"/>
              <a:cs typeface="NeuzeitGroReg"/>
            </a:endParaRPr>
          </a:p>
          <a:p>
            <a:pPr>
              <a:lnSpc>
                <a:spcPct val="90000"/>
              </a:lnSpc>
            </a:pPr>
            <a:r>
              <a:rPr lang="da-DK" dirty="0">
                <a:latin typeface="NeuzeitGroReg"/>
                <a:cs typeface="NeuzeitGroReg"/>
              </a:rPr>
              <a:t>Kemisk forbindelse der stammer fra druer. Giver dufte af grønne planter og urter; peberfrugt, nyslået græs, grønne ærter, asparges. Findes specielt i Sauvignon Blanc og Cabernet </a:t>
            </a:r>
            <a:r>
              <a:rPr lang="da-DK" dirty="0" err="1">
                <a:latin typeface="NeuzeitGroReg"/>
                <a:cs typeface="NeuzeitGroReg"/>
              </a:rPr>
              <a:t>Sauvinon</a:t>
            </a:r>
            <a:r>
              <a:rPr lang="da-DK" dirty="0">
                <a:latin typeface="NeuzeitGroReg"/>
                <a:cs typeface="NeuzeitGroReg"/>
              </a:rPr>
              <a:t>. </a:t>
            </a:r>
          </a:p>
          <a:p>
            <a:pPr>
              <a:lnSpc>
                <a:spcPct val="90000"/>
              </a:lnSpc>
            </a:pPr>
            <a:endParaRPr lang="da-DK" dirty="0">
              <a:latin typeface="NeuzeitGroReg"/>
              <a:cs typeface="NeuzeitGroReg"/>
            </a:endParaRPr>
          </a:p>
          <a:p>
            <a:pPr>
              <a:lnSpc>
                <a:spcPct val="90000"/>
              </a:lnSpc>
            </a:pPr>
            <a:r>
              <a:rPr lang="da-DK" b="1" dirty="0">
                <a:latin typeface="NeuzeitGroReg"/>
                <a:cs typeface="NeuzeitGroReg"/>
              </a:rPr>
              <a:t>Terpener</a:t>
            </a:r>
          </a:p>
          <a:p>
            <a:pPr>
              <a:lnSpc>
                <a:spcPct val="90000"/>
              </a:lnSpc>
            </a:pPr>
            <a:r>
              <a:rPr lang="da-DK" dirty="0">
                <a:latin typeface="NeuzeitGroReg"/>
                <a:cs typeface="NeuzeitGroReg"/>
              </a:rPr>
              <a:t>Kemisk forbindelse som findes i alle druer (specielt i skindet). </a:t>
            </a:r>
          </a:p>
          <a:p>
            <a:pPr>
              <a:lnSpc>
                <a:spcPct val="90000"/>
              </a:lnSpc>
            </a:pPr>
            <a:r>
              <a:rPr lang="da-DK" dirty="0">
                <a:latin typeface="NeuzeitGroReg"/>
                <a:cs typeface="NeuzeitGroReg"/>
              </a:rPr>
              <a:t>Dufter sødt og blomsteragtigt: rose, lavendel, appelsinskal, mandarin. </a:t>
            </a:r>
          </a:p>
          <a:p>
            <a:pPr>
              <a:lnSpc>
                <a:spcPct val="90000"/>
              </a:lnSpc>
            </a:pPr>
            <a:r>
              <a:rPr lang="da-DK" dirty="0">
                <a:latin typeface="NeuzeitGroReg"/>
                <a:cs typeface="NeuzeitGroReg"/>
              </a:rPr>
              <a:t>Høj niveau: </a:t>
            </a:r>
            <a:r>
              <a:rPr lang="da-DK" dirty="0" err="1">
                <a:latin typeface="NeuzeitGroReg"/>
                <a:cs typeface="NeuzeitGroReg"/>
              </a:rPr>
              <a:t>Gewürztraminer</a:t>
            </a:r>
            <a:r>
              <a:rPr lang="da-DK" dirty="0">
                <a:latin typeface="NeuzeitGroReg"/>
                <a:cs typeface="NeuzeitGroReg"/>
              </a:rPr>
              <a:t>, Muscat, </a:t>
            </a:r>
            <a:r>
              <a:rPr lang="da-DK" dirty="0" err="1">
                <a:latin typeface="NeuzeitGroReg"/>
                <a:cs typeface="NeuzeitGroReg"/>
              </a:rPr>
              <a:t>Viognier</a:t>
            </a:r>
            <a:r>
              <a:rPr lang="da-DK" dirty="0">
                <a:latin typeface="NeuzeitGroReg"/>
                <a:cs typeface="NeuzeitGroReg"/>
              </a:rPr>
              <a:t>, </a:t>
            </a:r>
            <a:r>
              <a:rPr lang="da-DK" dirty="0" err="1">
                <a:latin typeface="NeuzeitGroReg"/>
                <a:cs typeface="NeuzeitGroReg"/>
              </a:rPr>
              <a:t>Pinot</a:t>
            </a:r>
            <a:r>
              <a:rPr lang="da-DK" dirty="0">
                <a:latin typeface="NeuzeitGroReg"/>
                <a:cs typeface="NeuzeitGroReg"/>
              </a:rPr>
              <a:t> Gris, Riesling  </a:t>
            </a:r>
          </a:p>
          <a:p>
            <a:pPr>
              <a:lnSpc>
                <a:spcPct val="90000"/>
              </a:lnSpc>
            </a:pPr>
            <a:endParaRPr lang="da-DK" dirty="0">
              <a:latin typeface="NeuzeitGroReg"/>
              <a:cs typeface="NeuzeitGroReg"/>
            </a:endParaRPr>
          </a:p>
          <a:p>
            <a:pPr>
              <a:lnSpc>
                <a:spcPct val="90000"/>
              </a:lnSpc>
            </a:pPr>
            <a:r>
              <a:rPr lang="da-DK" b="1" dirty="0">
                <a:latin typeface="NeuzeitGroReg"/>
                <a:cs typeface="NeuzeitGroReg"/>
              </a:rPr>
              <a:t>Flygtige svovlforbindelser</a:t>
            </a:r>
          </a:p>
          <a:p>
            <a:pPr>
              <a:lnSpc>
                <a:spcPct val="90000"/>
              </a:lnSpc>
            </a:pPr>
            <a:r>
              <a:rPr lang="da-DK" dirty="0">
                <a:latin typeface="NeuzeitGroReg"/>
                <a:cs typeface="NeuzeitGroReg"/>
              </a:rPr>
              <a:t>Dannes under gæringen. Typisk denne der får vinen til at dufte dårligt af rådne æg. </a:t>
            </a:r>
          </a:p>
          <a:p>
            <a:pPr>
              <a:lnSpc>
                <a:spcPct val="90000"/>
              </a:lnSpc>
            </a:pPr>
            <a:r>
              <a:rPr lang="da-DK" dirty="0">
                <a:latin typeface="NeuzeitGroReg"/>
                <a:cs typeface="NeuzeitGroReg"/>
              </a:rPr>
              <a:t>Men også denne der skaber dufte som jord, solbær, </a:t>
            </a:r>
            <a:r>
              <a:rPr lang="da-DK" dirty="0" err="1">
                <a:latin typeface="NeuzeitGroReg"/>
                <a:cs typeface="NeuzeitGroReg"/>
              </a:rPr>
              <a:t>mineralitet</a:t>
            </a:r>
            <a:r>
              <a:rPr lang="da-DK" dirty="0">
                <a:latin typeface="NeuzeitGroReg"/>
                <a:cs typeface="NeuzeitGroReg"/>
              </a:rPr>
              <a:t>.  </a:t>
            </a:r>
          </a:p>
          <a:p>
            <a:pPr>
              <a:lnSpc>
                <a:spcPct val="90000"/>
              </a:lnSpc>
            </a:pPr>
            <a:endParaRPr lang="da-DK" dirty="0">
              <a:latin typeface="NeuzeitGroReg"/>
              <a:cs typeface="NeuzeitGroReg"/>
            </a:endParaRPr>
          </a:p>
          <a:p>
            <a:pPr>
              <a:lnSpc>
                <a:spcPct val="90000"/>
              </a:lnSpc>
            </a:pPr>
            <a:r>
              <a:rPr lang="da-DK" b="1" dirty="0" err="1">
                <a:latin typeface="NeuzeitGroReg"/>
                <a:cs typeface="NeuzeitGroReg"/>
              </a:rPr>
              <a:t>Vanilin</a:t>
            </a:r>
            <a:endParaRPr lang="da-DK" b="1" dirty="0">
              <a:latin typeface="NeuzeitGroReg"/>
              <a:cs typeface="NeuzeitGroReg"/>
            </a:endParaRPr>
          </a:p>
          <a:p>
            <a:pPr>
              <a:lnSpc>
                <a:spcPct val="90000"/>
              </a:lnSpc>
            </a:pPr>
            <a:r>
              <a:rPr lang="da-DK" dirty="0" err="1">
                <a:latin typeface="NeuzeitGroReg"/>
                <a:cs typeface="NeuzeitGroReg"/>
              </a:rPr>
              <a:t>Vanilin</a:t>
            </a:r>
            <a:r>
              <a:rPr lang="da-DK" dirty="0">
                <a:latin typeface="NeuzeitGroReg"/>
                <a:cs typeface="NeuzeitGroReg"/>
              </a:rPr>
              <a:t> er en aldehyd</a:t>
            </a:r>
            <a:r>
              <a:rPr lang="da-DK" b="1" dirty="0">
                <a:latin typeface="NeuzeitGroReg"/>
                <a:cs typeface="NeuzeitGroReg"/>
              </a:rPr>
              <a:t>. </a:t>
            </a:r>
            <a:r>
              <a:rPr lang="da-DK" dirty="0">
                <a:latin typeface="NeuzeitGroReg"/>
                <a:cs typeface="NeuzeitGroReg"/>
              </a:rPr>
              <a:t>Kommer fra fadlagringen. Dufter af vanilje. </a:t>
            </a:r>
          </a:p>
        </p:txBody>
      </p:sp>
    </p:spTree>
    <p:extLst>
      <p:ext uri="{BB962C8B-B14F-4D97-AF65-F5344CB8AC3E}">
        <p14:creationId xmlns:p14="http://schemas.microsoft.com/office/powerpoint/2010/main" val="126179632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U_PPT2020" id="{C1D4BC20-617B-D540-82D4-12B05E8A35CC}" vid="{6C18AA10-846A-F64D-AE67-07EBAABC84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4ec74e-d9e6-486d-880e-30e5a8e8b492">
      <Terms xmlns="http://schemas.microsoft.com/office/infopath/2007/PartnerControls"/>
    </lcf76f155ced4ddcb4097134ff3c332f>
    <TaxCatchAll xmlns="317c6557-f219-42eb-9a37-41382b268d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6C2EFF24AD7E34D9FBB529B53993B07" ma:contentTypeVersion="13" ma:contentTypeDescription="Opret et nyt dokument." ma:contentTypeScope="" ma:versionID="65fba98e1d04ca23ab752e092dece720">
  <xsd:schema xmlns:xsd="http://www.w3.org/2001/XMLSchema" xmlns:xs="http://www.w3.org/2001/XMLSchema" xmlns:p="http://schemas.microsoft.com/office/2006/metadata/properties" xmlns:ns2="aa4ec74e-d9e6-486d-880e-30e5a8e8b492" xmlns:ns3="317c6557-f219-42eb-9a37-41382b268d72" targetNamespace="http://schemas.microsoft.com/office/2006/metadata/properties" ma:root="true" ma:fieldsID="2d85b45c19f3ec0ac5395a839f2cb88e" ns2:_="" ns3:_="">
    <xsd:import namespace="aa4ec74e-d9e6-486d-880e-30e5a8e8b492"/>
    <xsd:import namespace="317c6557-f219-42eb-9a37-41382b268d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4ec74e-d9e6-486d-880e-30e5a8e8b4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c113a6c9-2d57-4d32-bd9f-7fe6c366794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7c6557-f219-42eb-9a37-41382b268d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beb9a0-3b22-419e-9f3d-93b819f939c3}" ma:internalName="TaxCatchAll" ma:showField="CatchAllData" ma:web="317c6557-f219-42eb-9a37-41382b268d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5F6732-F719-4865-9898-B4BCF0D624E2}">
  <ds:schemaRefs>
    <ds:schemaRef ds:uri="http://schemas.microsoft.com/office/2006/metadata/properties"/>
    <ds:schemaRef ds:uri="http://schemas.microsoft.com/office/infopath/2007/PartnerControls"/>
    <ds:schemaRef ds:uri="aa4ec74e-d9e6-486d-880e-30e5a8e8b492"/>
    <ds:schemaRef ds:uri="317c6557-f219-42eb-9a37-41382b268d72"/>
  </ds:schemaRefs>
</ds:datastoreItem>
</file>

<file path=customXml/itemProps2.xml><?xml version="1.0" encoding="utf-8"?>
<ds:datastoreItem xmlns:ds="http://schemas.openxmlformats.org/officeDocument/2006/customXml" ds:itemID="{5B7FD3CC-4B3E-4E8C-B1AB-FD713A84B872}">
  <ds:schemaRefs>
    <ds:schemaRef ds:uri="http://schemas.microsoft.com/sharepoint/v3/contenttype/forms"/>
  </ds:schemaRefs>
</ds:datastoreItem>
</file>

<file path=customXml/itemProps3.xml><?xml version="1.0" encoding="utf-8"?>
<ds:datastoreItem xmlns:ds="http://schemas.openxmlformats.org/officeDocument/2006/customXml" ds:itemID="{66CA6FE4-E574-43E1-A1C9-7B505766A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4ec74e-d9e6-486d-880e-30e5a8e8b492"/>
    <ds:schemaRef ds:uri="317c6557-f219-42eb-9a37-41382b268d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DSU_PPT2020</Template>
  <TotalTime>599</TotalTime>
  <Words>1932</Words>
  <Application>Microsoft Macintosh PowerPoint</Application>
  <PresentationFormat>Widescreen</PresentationFormat>
  <Paragraphs>278</Paragraphs>
  <Slides>18</Slides>
  <Notes>15</Notes>
  <HiddenSlides>1</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18</vt:i4>
      </vt:variant>
    </vt:vector>
  </HeadingPairs>
  <TitlesOfParts>
    <vt:vector size="28" baseType="lpstr">
      <vt:lpstr>Arial</vt:lpstr>
      <vt:lpstr>Calibri</vt:lpstr>
      <vt:lpstr>Century Gothic</vt:lpstr>
      <vt:lpstr>Neuzeit Grotesk</vt:lpstr>
      <vt:lpstr>NeuzeitGroReg</vt:lpstr>
      <vt:lpstr>NeuzeitGroteskW01-Regular</vt:lpstr>
      <vt:lpstr>Nunito Sans</vt:lpstr>
      <vt:lpstr>Publico text</vt:lpstr>
      <vt:lpstr>Verdana</vt:lpstr>
      <vt:lpstr>Office-tema</vt:lpstr>
      <vt:lpstr>SENSORIK &amp; SANSETEORI</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GRUPPEOPGAVE</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info@juliefaerch.dk</dc:creator>
  <cp:lastModifiedBy>Julie Brink Færch</cp:lastModifiedBy>
  <cp:revision>365</cp:revision>
  <dcterms:created xsi:type="dcterms:W3CDTF">2020-12-29T11:02:47Z</dcterms:created>
  <dcterms:modified xsi:type="dcterms:W3CDTF">2025-01-15T11:11:54Z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0x01010016C2EFF24AD7E34D9FBB529B53993B07</vt:lpwstr>
  </property>
  <property fmtid="{D5CDD505-2E9C-101B-9397-08002B2CF9AE}" pid="3" name="MediaServiceImageTags">
    <vt:lpwstr/>
  </property>
</Properties>
</file>